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0" r:id="rId3"/>
    <p:sldId id="257" r:id="rId4"/>
    <p:sldId id="258" r:id="rId5"/>
    <p:sldId id="259" r:id="rId6"/>
    <p:sldId id="260" r:id="rId7"/>
    <p:sldId id="261" r:id="rId8"/>
    <p:sldId id="282" r:id="rId9"/>
    <p:sldId id="263" r:id="rId10"/>
    <p:sldId id="264" r:id="rId11"/>
    <p:sldId id="265" r:id="rId12"/>
    <p:sldId id="266" r:id="rId13"/>
    <p:sldId id="286" r:id="rId14"/>
    <p:sldId id="287" r:id="rId15"/>
    <p:sldId id="285" r:id="rId16"/>
    <p:sldId id="267" r:id="rId17"/>
    <p:sldId id="268" r:id="rId18"/>
    <p:sldId id="34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80C0DB-08A1-44E3-A5F7-142D80CBE179}" type="datetimeFigureOut">
              <a:rPr lang="en-GB" smtClean="0"/>
              <a:t>29/03/2022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2538A1-FEEA-4C65-B06A-183FB58AABA0}" type="slidenum">
              <a:rPr lang="en-GB" smtClean="0"/>
              <a:t>‹#›</a:t>
            </a:fld>
            <a:endParaRPr lang="en-GB"/>
          </a:p>
        </p:txBody>
      </p:sp>
    </p:spTree>
    <p:extLst>
      <p:ext uri="{BB962C8B-B14F-4D97-AF65-F5344CB8AC3E}">
        <p14:creationId xmlns:p14="http://schemas.microsoft.com/office/powerpoint/2010/main" val="33987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0">
            <a:extLst>
              <a:ext uri="{FF2B5EF4-FFF2-40B4-BE49-F238E27FC236}">
                <a16:creationId xmlns:a16="http://schemas.microsoft.com/office/drawing/2014/main" xmlns="" id="{2C7C6D64-BB31-4036-BE41-99FA0A6FCB8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406A3CA8-CB5F-4DF4-8B3A-006C8418CFE8}" type="slidenum">
              <a:rPr lang="ro-RO" altLang="en-US" sz="1400" smtClean="0"/>
              <a:pPr>
                <a:spcBef>
                  <a:spcPct val="0"/>
                </a:spcBef>
                <a:buClrTx/>
                <a:buFontTx/>
                <a:buNone/>
              </a:pPr>
              <a:t>8</a:t>
            </a:fld>
            <a:endParaRPr lang="ro-RO" altLang="en-US" sz="1400"/>
          </a:p>
        </p:txBody>
      </p:sp>
      <p:sp>
        <p:nvSpPr>
          <p:cNvPr id="58371" name="Rectangle 1">
            <a:extLst>
              <a:ext uri="{FF2B5EF4-FFF2-40B4-BE49-F238E27FC236}">
                <a16:creationId xmlns:a16="http://schemas.microsoft.com/office/drawing/2014/main" xmlns="" id="{C1A6A2EE-84A2-496A-9AE0-6542B53A0DEB}"/>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a:extLst>
              <a:ext uri="{FF2B5EF4-FFF2-40B4-BE49-F238E27FC236}">
                <a16:creationId xmlns:a16="http://schemas.microsoft.com/office/drawing/2014/main" xmlns="" id="{4C3B8C5D-0859-4E9D-A348-9AC60C4E5260}"/>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8457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0">
            <a:extLst>
              <a:ext uri="{FF2B5EF4-FFF2-40B4-BE49-F238E27FC236}">
                <a16:creationId xmlns:a16="http://schemas.microsoft.com/office/drawing/2014/main" xmlns="" id="{91B30482-9C3C-4732-BC95-CC9900BFA8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A68C4A15-AC80-40E0-87C0-11CCC582ACF5}" type="slidenum">
              <a:rPr lang="ro-RO" altLang="en-US" sz="1400" smtClean="0"/>
              <a:pPr>
                <a:spcBef>
                  <a:spcPct val="0"/>
                </a:spcBef>
                <a:buClrTx/>
                <a:buFontTx/>
                <a:buNone/>
              </a:pPr>
              <a:t>13</a:t>
            </a:fld>
            <a:endParaRPr lang="ro-RO" altLang="en-US" sz="1400"/>
          </a:p>
        </p:txBody>
      </p:sp>
      <p:sp>
        <p:nvSpPr>
          <p:cNvPr id="62467" name="Rectangle 1">
            <a:extLst>
              <a:ext uri="{FF2B5EF4-FFF2-40B4-BE49-F238E27FC236}">
                <a16:creationId xmlns:a16="http://schemas.microsoft.com/office/drawing/2014/main" xmlns="" id="{513BF092-A683-4A21-8068-5C16BF07C8F6}"/>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a:extLst>
              <a:ext uri="{FF2B5EF4-FFF2-40B4-BE49-F238E27FC236}">
                <a16:creationId xmlns:a16="http://schemas.microsoft.com/office/drawing/2014/main" xmlns="" id="{5102B11E-29E9-41D3-BDD2-30A2A79FF749}"/>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337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0">
            <a:extLst>
              <a:ext uri="{FF2B5EF4-FFF2-40B4-BE49-F238E27FC236}">
                <a16:creationId xmlns:a16="http://schemas.microsoft.com/office/drawing/2014/main" xmlns="" id="{673AC9F8-E23E-4475-A7CC-CD9A4C259EB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B36C4399-EDF0-4D9C-8C9D-24BF15FF0405}" type="slidenum">
              <a:rPr lang="ro-RO" altLang="en-US" sz="1400" smtClean="0"/>
              <a:pPr>
                <a:spcBef>
                  <a:spcPct val="0"/>
                </a:spcBef>
                <a:buClrTx/>
                <a:buFontTx/>
                <a:buNone/>
              </a:pPr>
              <a:t>14</a:t>
            </a:fld>
            <a:endParaRPr lang="ro-RO" altLang="en-US" sz="1400"/>
          </a:p>
        </p:txBody>
      </p:sp>
      <p:sp>
        <p:nvSpPr>
          <p:cNvPr id="60419" name="Rectangle 1">
            <a:extLst>
              <a:ext uri="{FF2B5EF4-FFF2-40B4-BE49-F238E27FC236}">
                <a16:creationId xmlns:a16="http://schemas.microsoft.com/office/drawing/2014/main" xmlns="" id="{7D5828CC-C3B3-4F42-8A03-E0BF7B5D8339}"/>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a:extLst>
              <a:ext uri="{FF2B5EF4-FFF2-40B4-BE49-F238E27FC236}">
                <a16:creationId xmlns:a16="http://schemas.microsoft.com/office/drawing/2014/main" xmlns="" id="{89AAAD04-4676-4A15-8F6A-F296BCAD1C3E}"/>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7257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0">
            <a:extLst>
              <a:ext uri="{FF2B5EF4-FFF2-40B4-BE49-F238E27FC236}">
                <a16:creationId xmlns:a16="http://schemas.microsoft.com/office/drawing/2014/main" xmlns="" id="{D6CFB810-3746-4651-8D1F-33443DFBD20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324FDF2B-0DC7-4182-8F8E-104DD48FABEB}" type="slidenum">
              <a:rPr lang="ro-RO" altLang="en-US" sz="1400" smtClean="0"/>
              <a:pPr>
                <a:spcBef>
                  <a:spcPct val="0"/>
                </a:spcBef>
                <a:buClrTx/>
                <a:buFontTx/>
                <a:buNone/>
              </a:pPr>
              <a:t>15</a:t>
            </a:fld>
            <a:endParaRPr lang="ro-RO" altLang="en-US" sz="1400"/>
          </a:p>
        </p:txBody>
      </p:sp>
      <p:sp>
        <p:nvSpPr>
          <p:cNvPr id="64515" name="Rectangle 1">
            <a:extLst>
              <a:ext uri="{FF2B5EF4-FFF2-40B4-BE49-F238E27FC236}">
                <a16:creationId xmlns:a16="http://schemas.microsoft.com/office/drawing/2014/main" xmlns="" id="{54882BC0-C664-465E-811A-8E5AD68899A3}"/>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a:extLst>
              <a:ext uri="{FF2B5EF4-FFF2-40B4-BE49-F238E27FC236}">
                <a16:creationId xmlns:a16="http://schemas.microsoft.com/office/drawing/2014/main" xmlns="" id="{C8D073FC-CE86-4E3B-8CAE-5AFC7D2E0E24}"/>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26971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0">
            <a:extLst>
              <a:ext uri="{FF2B5EF4-FFF2-40B4-BE49-F238E27FC236}">
                <a16:creationId xmlns:a16="http://schemas.microsoft.com/office/drawing/2014/main" xmlns="" id="{D0BD4E63-868C-451E-B3F7-149684216D5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F5335EE4-D0FA-41B2-B7A6-2C19E632FB20}" type="slidenum">
              <a:rPr lang="ro-RO" altLang="en-US" sz="1400" smtClean="0"/>
              <a:pPr>
                <a:spcBef>
                  <a:spcPct val="0"/>
                </a:spcBef>
                <a:buClrTx/>
                <a:buFontTx/>
                <a:buNone/>
              </a:pPr>
              <a:t>18</a:t>
            </a:fld>
            <a:endParaRPr lang="ro-RO" altLang="en-US" sz="1400"/>
          </a:p>
        </p:txBody>
      </p:sp>
      <p:sp>
        <p:nvSpPr>
          <p:cNvPr id="56323" name="Rectangle 1">
            <a:extLst>
              <a:ext uri="{FF2B5EF4-FFF2-40B4-BE49-F238E27FC236}">
                <a16:creationId xmlns:a16="http://schemas.microsoft.com/office/drawing/2014/main" xmlns="" id="{54B965AE-0804-4D80-8441-4FB05A91745C}"/>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a:extLst>
              <a:ext uri="{FF2B5EF4-FFF2-40B4-BE49-F238E27FC236}">
                <a16:creationId xmlns:a16="http://schemas.microsoft.com/office/drawing/2014/main" xmlns="" id="{2D62CB50-1754-4B5E-98FB-680149B6A8E3}"/>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183828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C8BE689-BA71-4A1D-A097-37A200C5AF0C}" type="datetimeFigureOut">
              <a:rPr lang="en-US" smtClean="0"/>
              <a:t>3/29/2022</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67B91CA-BFE2-4204-A94E-CDFADACD02B9}" type="slidenum">
              <a:rPr lang="en-US" smtClean="0"/>
              <a:t>‹#›</a:t>
            </a:fld>
            <a:endParaRPr lang="en-US"/>
          </a:p>
        </p:txBody>
      </p:sp>
    </p:spTree>
    <p:extLst>
      <p:ext uri="{BB962C8B-B14F-4D97-AF65-F5344CB8AC3E}">
        <p14:creationId xmlns:p14="http://schemas.microsoft.com/office/powerpoint/2010/main" val="162641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8BE689-BA71-4A1D-A097-37A200C5AF0C}"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67B91CA-BFE2-4204-A94E-CDFADACD02B9}" type="slidenum">
              <a:rPr lang="en-US" smtClean="0"/>
              <a:t>‹#›</a:t>
            </a:fld>
            <a:endParaRPr lang="en-US"/>
          </a:p>
        </p:txBody>
      </p:sp>
    </p:spTree>
    <p:extLst>
      <p:ext uri="{BB962C8B-B14F-4D97-AF65-F5344CB8AC3E}">
        <p14:creationId xmlns:p14="http://schemas.microsoft.com/office/powerpoint/2010/main" val="484497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C8BE689-BA71-4A1D-A097-37A200C5AF0C}"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67B91CA-BFE2-4204-A94E-CDFADACD02B9}" type="slidenum">
              <a:rPr lang="en-US" smtClean="0"/>
              <a:t>‹#›</a:t>
            </a:fld>
            <a:endParaRPr lang="en-US"/>
          </a:p>
        </p:txBody>
      </p:sp>
    </p:spTree>
    <p:extLst>
      <p:ext uri="{BB962C8B-B14F-4D97-AF65-F5344CB8AC3E}">
        <p14:creationId xmlns:p14="http://schemas.microsoft.com/office/powerpoint/2010/main" val="1418735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C8BE689-BA71-4A1D-A097-37A200C5AF0C}"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67B91CA-BFE2-4204-A94E-CDFADACD02B9}" type="slidenum">
              <a:rPr lang="en-US" smtClean="0"/>
              <a:t>‹#›</a:t>
            </a:fld>
            <a:endParaRPr lang="en-US"/>
          </a:p>
        </p:txBody>
      </p:sp>
    </p:spTree>
    <p:extLst>
      <p:ext uri="{BB962C8B-B14F-4D97-AF65-F5344CB8AC3E}">
        <p14:creationId xmlns:p14="http://schemas.microsoft.com/office/powerpoint/2010/main" val="480279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BE689-BA71-4A1D-A097-37A200C5AF0C}"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67B91CA-BFE2-4204-A94E-CDFADACD02B9}" type="slidenum">
              <a:rPr lang="en-US" smtClean="0"/>
              <a:t>‹#›</a:t>
            </a:fld>
            <a:endParaRPr lang="en-US"/>
          </a:p>
        </p:txBody>
      </p:sp>
    </p:spTree>
    <p:extLst>
      <p:ext uri="{BB962C8B-B14F-4D97-AF65-F5344CB8AC3E}">
        <p14:creationId xmlns:p14="http://schemas.microsoft.com/office/powerpoint/2010/main" val="3780434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C8BE689-BA71-4A1D-A097-37A200C5AF0C}" type="datetimeFigureOut">
              <a:rPr lang="en-US" smtClean="0"/>
              <a:t>3/29/2022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B91CA-BFE2-4204-A94E-CDFADACD02B9}" type="slidenum">
              <a:rPr lang="en-US" smtClean="0"/>
              <a:t>‹#›</a:t>
            </a:fld>
            <a:endParaRPr lang="en-US"/>
          </a:p>
        </p:txBody>
      </p:sp>
    </p:spTree>
    <p:extLst>
      <p:ext uri="{BB962C8B-B14F-4D97-AF65-F5344CB8AC3E}">
        <p14:creationId xmlns:p14="http://schemas.microsoft.com/office/powerpoint/2010/main" val="1844336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C8BE689-BA71-4A1D-A097-37A200C5AF0C}" type="datetimeFigureOut">
              <a:rPr lang="en-US" smtClean="0"/>
              <a:t>3/29/2022</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667B91CA-BFE2-4204-A94E-CDFADACD02B9}" type="slidenum">
              <a:rPr lang="en-US" smtClean="0"/>
              <a:t>‹#›</a:t>
            </a:fld>
            <a:endParaRPr lang="en-US"/>
          </a:p>
        </p:txBody>
      </p:sp>
    </p:spTree>
    <p:extLst>
      <p:ext uri="{BB962C8B-B14F-4D97-AF65-F5344CB8AC3E}">
        <p14:creationId xmlns:p14="http://schemas.microsoft.com/office/powerpoint/2010/main" val="384628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C8BE689-BA71-4A1D-A097-37A200C5AF0C}"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B91CA-BFE2-4204-A94E-CDFADACD02B9}" type="slidenum">
              <a:rPr lang="en-US" smtClean="0"/>
              <a:t>‹#›</a:t>
            </a:fld>
            <a:endParaRPr lang="en-US"/>
          </a:p>
        </p:txBody>
      </p:sp>
    </p:spTree>
    <p:extLst>
      <p:ext uri="{BB962C8B-B14F-4D97-AF65-F5344CB8AC3E}">
        <p14:creationId xmlns:p14="http://schemas.microsoft.com/office/powerpoint/2010/main" val="735881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C8BE689-BA71-4A1D-A097-37A200C5AF0C}"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67B91CA-BFE2-4204-A94E-CDFADACD02B9}" type="slidenum">
              <a:rPr lang="en-US" smtClean="0"/>
              <a:t>‹#›</a:t>
            </a:fld>
            <a:endParaRPr lang="en-US"/>
          </a:p>
        </p:txBody>
      </p:sp>
    </p:spTree>
    <p:extLst>
      <p:ext uri="{BB962C8B-B14F-4D97-AF65-F5344CB8AC3E}">
        <p14:creationId xmlns:p14="http://schemas.microsoft.com/office/powerpoint/2010/main" val="528446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1279" cy="1137719"/>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8641" y="1604329"/>
            <a:ext cx="5387520" cy="4519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80481" y="1604329"/>
            <a:ext cx="5389439" cy="2190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80481" y="3933054"/>
            <a:ext cx="5389439" cy="2190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3">
            <a:extLst>
              <a:ext uri="{FF2B5EF4-FFF2-40B4-BE49-F238E27FC236}">
                <a16:creationId xmlns:a16="http://schemas.microsoft.com/office/drawing/2014/main" xmlns="" id="{2B89F19D-52DE-48C7-B0C0-1CF67CC280D9}"/>
              </a:ext>
            </a:extLst>
          </p:cNvPr>
          <p:cNvSpPr>
            <a:spLocks noGrp="1" noChangeArrowheads="1"/>
          </p:cNvSpPr>
          <p:nvPr>
            <p:ph type="dt" idx="10"/>
          </p:nvPr>
        </p:nvSpPr>
        <p:spPr>
          <a:ln/>
        </p:spPr>
        <p:txBody>
          <a:bodyPr/>
          <a:lstStyle>
            <a:lvl1pPr>
              <a:defRPr/>
            </a:lvl1pPr>
          </a:lstStyle>
          <a:p>
            <a:pPr>
              <a:defRPr/>
            </a:pPr>
            <a:endParaRPr lang="ro-RO" altLang="en-US"/>
          </a:p>
        </p:txBody>
      </p:sp>
      <p:sp>
        <p:nvSpPr>
          <p:cNvPr id="7" name="Rectangle 4">
            <a:extLst>
              <a:ext uri="{FF2B5EF4-FFF2-40B4-BE49-F238E27FC236}">
                <a16:creationId xmlns:a16="http://schemas.microsoft.com/office/drawing/2014/main" xmlns="" id="{4A00B6AA-3905-4E86-B827-16C59501B7D8}"/>
              </a:ext>
            </a:extLst>
          </p:cNvPr>
          <p:cNvSpPr>
            <a:spLocks noGrp="1" noChangeArrowheads="1"/>
          </p:cNvSpPr>
          <p:nvPr>
            <p:ph type="ftr" idx="11"/>
          </p:nvPr>
        </p:nvSpPr>
        <p:spPr>
          <a:ln/>
        </p:spPr>
        <p:txBody>
          <a:bodyPr/>
          <a:lstStyle>
            <a:lvl1pPr>
              <a:defRPr/>
            </a:lvl1pPr>
          </a:lstStyle>
          <a:p>
            <a:pPr>
              <a:defRPr/>
            </a:pPr>
            <a:endParaRPr lang="ro-RO" altLang="en-US"/>
          </a:p>
        </p:txBody>
      </p:sp>
      <p:sp>
        <p:nvSpPr>
          <p:cNvPr id="8" name="Rectangle 5">
            <a:extLst>
              <a:ext uri="{FF2B5EF4-FFF2-40B4-BE49-F238E27FC236}">
                <a16:creationId xmlns:a16="http://schemas.microsoft.com/office/drawing/2014/main" xmlns="" id="{8AEB7D1A-C282-45A9-9822-B78A1934CF07}"/>
              </a:ext>
            </a:extLst>
          </p:cNvPr>
          <p:cNvSpPr>
            <a:spLocks noGrp="1" noChangeArrowheads="1"/>
          </p:cNvSpPr>
          <p:nvPr>
            <p:ph type="sldNum" idx="12"/>
          </p:nvPr>
        </p:nvSpPr>
        <p:spPr>
          <a:ln/>
        </p:spPr>
        <p:txBody>
          <a:bodyPr/>
          <a:lstStyle>
            <a:lvl1pPr>
              <a:defRPr/>
            </a:lvl1pPr>
          </a:lstStyle>
          <a:p>
            <a:pPr>
              <a:defRPr/>
            </a:pPr>
            <a:fld id="{277C10E5-EA70-404E-ADBD-1AA4FDC2DCB9}" type="slidenum">
              <a:rPr lang="ro-RO" altLang="en-US"/>
              <a:pPr>
                <a:defRPr/>
              </a:pPr>
              <a:t>‹#›</a:t>
            </a:fld>
            <a:endParaRPr lang="ro-RO" altLang="en-US"/>
          </a:p>
        </p:txBody>
      </p:sp>
    </p:spTree>
    <p:extLst>
      <p:ext uri="{BB962C8B-B14F-4D97-AF65-F5344CB8AC3E}">
        <p14:creationId xmlns:p14="http://schemas.microsoft.com/office/powerpoint/2010/main" val="301189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8BE689-BA71-4A1D-A097-37A200C5AF0C}"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B91CA-BFE2-4204-A94E-CDFADACD02B9}" type="slidenum">
              <a:rPr lang="en-US" smtClean="0"/>
              <a:t>‹#›</a:t>
            </a:fld>
            <a:endParaRPr lang="en-US"/>
          </a:p>
        </p:txBody>
      </p:sp>
    </p:spTree>
    <p:extLst>
      <p:ext uri="{BB962C8B-B14F-4D97-AF65-F5344CB8AC3E}">
        <p14:creationId xmlns:p14="http://schemas.microsoft.com/office/powerpoint/2010/main" val="995333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8BE689-BA71-4A1D-A097-37A200C5AF0C}"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67B91CA-BFE2-4204-A94E-CDFADACD02B9}" type="slidenum">
              <a:rPr lang="en-US" smtClean="0"/>
              <a:t>‹#›</a:t>
            </a:fld>
            <a:endParaRPr lang="en-US"/>
          </a:p>
        </p:txBody>
      </p:sp>
    </p:spTree>
    <p:extLst>
      <p:ext uri="{BB962C8B-B14F-4D97-AF65-F5344CB8AC3E}">
        <p14:creationId xmlns:p14="http://schemas.microsoft.com/office/powerpoint/2010/main" val="259124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8BE689-BA71-4A1D-A097-37A200C5AF0C}"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B91CA-BFE2-4204-A94E-CDFADACD02B9}" type="slidenum">
              <a:rPr lang="en-US" smtClean="0"/>
              <a:t>‹#›</a:t>
            </a:fld>
            <a:endParaRPr lang="en-US"/>
          </a:p>
        </p:txBody>
      </p:sp>
    </p:spTree>
    <p:extLst>
      <p:ext uri="{BB962C8B-B14F-4D97-AF65-F5344CB8AC3E}">
        <p14:creationId xmlns:p14="http://schemas.microsoft.com/office/powerpoint/2010/main" val="23503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8BE689-BA71-4A1D-A097-37A200C5AF0C}" type="datetimeFigureOut">
              <a:rPr lang="en-US" smtClean="0"/>
              <a:t>3/29/2022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B91CA-BFE2-4204-A94E-CDFADACD02B9}" type="slidenum">
              <a:rPr lang="en-US" smtClean="0"/>
              <a:t>‹#›</a:t>
            </a:fld>
            <a:endParaRPr lang="en-US"/>
          </a:p>
        </p:txBody>
      </p:sp>
    </p:spTree>
    <p:extLst>
      <p:ext uri="{BB962C8B-B14F-4D97-AF65-F5344CB8AC3E}">
        <p14:creationId xmlns:p14="http://schemas.microsoft.com/office/powerpoint/2010/main" val="903516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8BE689-BA71-4A1D-A097-37A200C5AF0C}" type="datetimeFigureOut">
              <a:rPr lang="en-US" smtClean="0"/>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B91CA-BFE2-4204-A94E-CDFADACD02B9}" type="slidenum">
              <a:rPr lang="en-US" smtClean="0"/>
              <a:t>‹#›</a:t>
            </a:fld>
            <a:endParaRPr lang="en-US"/>
          </a:p>
        </p:txBody>
      </p:sp>
    </p:spTree>
    <p:extLst>
      <p:ext uri="{BB962C8B-B14F-4D97-AF65-F5344CB8AC3E}">
        <p14:creationId xmlns:p14="http://schemas.microsoft.com/office/powerpoint/2010/main" val="2301261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BE689-BA71-4A1D-A097-37A200C5AF0C}" type="datetimeFigureOut">
              <a:rPr lang="en-US" smtClean="0"/>
              <a:t>3/29/2022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67B91CA-BFE2-4204-A94E-CDFADACD02B9}" type="slidenum">
              <a:rPr lang="en-US" smtClean="0"/>
              <a:t>‹#›</a:t>
            </a:fld>
            <a:endParaRPr lang="en-US"/>
          </a:p>
        </p:txBody>
      </p:sp>
    </p:spTree>
    <p:extLst>
      <p:ext uri="{BB962C8B-B14F-4D97-AF65-F5344CB8AC3E}">
        <p14:creationId xmlns:p14="http://schemas.microsoft.com/office/powerpoint/2010/main" val="3431723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8BE689-BA71-4A1D-A097-37A200C5AF0C}"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67B91CA-BFE2-4204-A94E-CDFADACD02B9}" type="slidenum">
              <a:rPr lang="en-US" smtClean="0"/>
              <a:t>‹#›</a:t>
            </a:fld>
            <a:endParaRPr lang="en-US"/>
          </a:p>
        </p:txBody>
      </p:sp>
    </p:spTree>
    <p:extLst>
      <p:ext uri="{BB962C8B-B14F-4D97-AF65-F5344CB8AC3E}">
        <p14:creationId xmlns:p14="http://schemas.microsoft.com/office/powerpoint/2010/main" val="3661711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8BE689-BA71-4A1D-A097-37A200C5AF0C}"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67B91CA-BFE2-4204-A94E-CDFADACD02B9}" type="slidenum">
              <a:rPr lang="en-US" smtClean="0"/>
              <a:t>‹#›</a:t>
            </a:fld>
            <a:endParaRPr lang="en-US"/>
          </a:p>
        </p:txBody>
      </p:sp>
    </p:spTree>
    <p:extLst>
      <p:ext uri="{BB962C8B-B14F-4D97-AF65-F5344CB8AC3E}">
        <p14:creationId xmlns:p14="http://schemas.microsoft.com/office/powerpoint/2010/main" val="11828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C8BE689-BA71-4A1D-A097-37A200C5AF0C}" type="datetimeFigureOut">
              <a:rPr lang="en-US" smtClean="0"/>
              <a:t>3/29/2022</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67B91CA-BFE2-4204-A94E-CDFADACD02B9}" type="slidenum">
              <a:rPr lang="en-US" smtClean="0"/>
              <a:t>‹#›</a:t>
            </a:fld>
            <a:endParaRPr lang="en-US"/>
          </a:p>
        </p:txBody>
      </p:sp>
    </p:spTree>
    <p:extLst>
      <p:ext uri="{BB962C8B-B14F-4D97-AF65-F5344CB8AC3E}">
        <p14:creationId xmlns:p14="http://schemas.microsoft.com/office/powerpoint/2010/main" val="863669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898F9DD6-6CCD-41F1-A29A-C2934DA37DDC}"/>
              </a:ext>
            </a:extLst>
          </p:cNvPr>
          <p:cNvSpPr>
            <a:spLocks noGrp="1"/>
          </p:cNvSpPr>
          <p:nvPr>
            <p:ph type="subTitle" idx="1"/>
          </p:nvPr>
        </p:nvSpPr>
        <p:spPr>
          <a:xfrm>
            <a:off x="1154955" y="1236617"/>
            <a:ext cx="10239876" cy="5053620"/>
          </a:xfrm>
        </p:spPr>
        <p:txBody>
          <a:bodyPr>
            <a:normAutofit fontScale="25000" lnSpcReduction="20000"/>
          </a:bodyPr>
          <a:lstStyle/>
          <a:p>
            <a:pPr algn="ctr"/>
            <a:r>
              <a:rPr lang="en-US" altLang="en-US" sz="9600" b="1" i="1" dirty="0">
                <a:solidFill>
                  <a:srgbClr val="0070C0"/>
                </a:solidFill>
                <a:latin typeface="Arial" panose="020B0604020202020204" pitchFamily="34" charset="0"/>
                <a:cs typeface="Arial" panose="020B0604020202020204" pitchFamily="34" charset="0"/>
              </a:rPr>
              <a:t>Erasmus + </a:t>
            </a:r>
            <a:r>
              <a:rPr lang="en-US" altLang="en-US" sz="9600" b="1" i="1" dirty="0" smtClean="0">
                <a:solidFill>
                  <a:srgbClr val="0070C0"/>
                </a:solidFill>
                <a:latin typeface="Arial" panose="020B0604020202020204" pitchFamily="34" charset="0"/>
                <a:cs typeface="Arial" panose="020B0604020202020204" pitchFamily="34" charset="0"/>
              </a:rPr>
              <a:t>Project</a:t>
            </a:r>
            <a:endParaRPr lang="en-GB" altLang="en-US" sz="9600" dirty="0">
              <a:latin typeface="Arial" panose="020B0604020202020204" pitchFamily="34" charset="0"/>
              <a:ea typeface="Times New Roman" panose="02020603050405020304" pitchFamily="18" charset="0"/>
              <a:cs typeface="Arial" panose="020B0604020202020204" pitchFamily="34" charset="0"/>
            </a:endParaRPr>
          </a:p>
          <a:p>
            <a:pPr algn="ctr"/>
            <a:r>
              <a:rPr lang="en-US" altLang="en-US" sz="9600" b="1" i="1" dirty="0">
                <a:solidFill>
                  <a:schemeClr val="bg1"/>
                </a:solidFill>
                <a:latin typeface="Arial" panose="020B0604020202020204" pitchFamily="34" charset="0"/>
                <a:ea typeface="Calibri" panose="020F0502020204030204" pitchFamily="34" charset="0"/>
                <a:cs typeface="Arial" panose="020B0604020202020204" pitchFamily="34" charset="0"/>
              </a:rPr>
              <a:t>”The citizen of the future facing climatic change” COFFE_E</a:t>
            </a:r>
            <a:endParaRPr lang="en-GB" altLang="en-US" sz="9600" dirty="0">
              <a:solidFill>
                <a:schemeClr val="bg1"/>
              </a:solidFill>
              <a:latin typeface="Arial" panose="020B0604020202020204" pitchFamily="34" charset="0"/>
              <a:cs typeface="Arial" panose="020B0604020202020204" pitchFamily="34" charset="0"/>
            </a:endParaRPr>
          </a:p>
          <a:p>
            <a:pPr algn="ctr"/>
            <a:r>
              <a:rPr lang="de-DE" altLang="en-US" sz="9600" b="1" dirty="0">
                <a:solidFill>
                  <a:schemeClr val="bg1"/>
                </a:solidFill>
                <a:latin typeface="Arial" panose="020B0604020202020204" pitchFamily="34" charset="0"/>
                <a:cs typeface="Arial" panose="020B0604020202020204" pitchFamily="34" charset="0"/>
              </a:rPr>
              <a:t>2020-1-RO01-KA229-08019</a:t>
            </a:r>
          </a:p>
          <a:p>
            <a:pPr algn="ctr"/>
            <a:r>
              <a:rPr lang="en-US" altLang="en-US" sz="9600" b="1" i="1" dirty="0">
                <a:solidFill>
                  <a:srgbClr val="0070C0"/>
                </a:solidFill>
                <a:latin typeface="Arial" panose="020B0604020202020204" pitchFamily="34" charset="0"/>
                <a:cs typeface="Arial" panose="020B0604020202020204" pitchFamily="34" charset="0"/>
              </a:rPr>
              <a:t>DACIA TECHNOLOGICAL HIGH SCHOOL PITESTI, ROMANIA </a:t>
            </a:r>
            <a:endParaRPr lang="en-GB" altLang="en-US" sz="9600" dirty="0">
              <a:latin typeface="Arial" panose="020B0604020202020204" pitchFamily="34" charset="0"/>
              <a:cs typeface="Arial" panose="020B0604020202020204" pitchFamily="34" charset="0"/>
            </a:endParaRPr>
          </a:p>
          <a:p>
            <a:pPr algn="ctr"/>
            <a:r>
              <a:rPr lang="en-US" altLang="en-US" sz="9600" b="1" dirty="0">
                <a:solidFill>
                  <a:srgbClr val="FF0000"/>
                </a:solidFill>
                <a:latin typeface="Arial" panose="020B0604020202020204" pitchFamily="34" charset="0"/>
                <a:cs typeface="Arial" panose="020B0604020202020204" pitchFamily="34" charset="0"/>
              </a:rPr>
              <a:t>WORKSHOP</a:t>
            </a:r>
          </a:p>
          <a:p>
            <a:pPr algn="ctr"/>
            <a:r>
              <a:rPr lang="en-GB" altLang="en-US" sz="9600" b="1" dirty="0">
                <a:solidFill>
                  <a:schemeClr val="bg2"/>
                </a:solidFill>
                <a:cs typeface="Times New Roman" panose="02020603050405020304" pitchFamily="18" charset="0"/>
              </a:rPr>
              <a:t>FEBRUARY 24, 2021</a:t>
            </a:r>
            <a:endParaRPr lang="en-GB" altLang="en-US" sz="9600" dirty="0">
              <a:solidFill>
                <a:schemeClr val="bg2"/>
              </a:solidFill>
              <a:latin typeface="Arial" panose="020B0604020202020204" pitchFamily="34" charset="0"/>
              <a:cs typeface="Arial" panose="020B0604020202020204" pitchFamily="34" charset="0"/>
            </a:endParaRPr>
          </a:p>
          <a:p>
            <a:pPr algn="ctr">
              <a:lnSpc>
                <a:spcPts val="2700"/>
              </a:lnSpc>
            </a:pPr>
            <a:r>
              <a:rPr lang="en-GB" altLang="en-US" sz="9600" b="1" dirty="0">
                <a:solidFill>
                  <a:srgbClr val="0070C0"/>
                </a:solidFill>
                <a:latin typeface="Arial" panose="020B0604020202020204" pitchFamily="34" charset="0"/>
                <a:cs typeface="Arial" panose="020B0604020202020204" pitchFamily="34" charset="0"/>
              </a:rPr>
              <a:t>“CONSUMER RIGHTS AND OBLIGATIONS IN THE CONTEXT OF SUSTAINABLE DEVELOPMENT”</a:t>
            </a:r>
            <a:endParaRPr lang="en-GB" altLang="en-US" sz="9600" dirty="0">
              <a:solidFill>
                <a:srgbClr val="0070C0"/>
              </a:solidFill>
              <a:latin typeface="Arial" panose="020B0604020202020204" pitchFamily="34" charset="0"/>
              <a:cs typeface="Arial" panose="020B0604020202020204" pitchFamily="34" charset="0"/>
            </a:endParaRPr>
          </a:p>
          <a:p>
            <a:pPr algn="ctr"/>
            <a:r>
              <a:rPr lang="en-US" altLang="en-US" sz="9600" b="1" i="1" dirty="0" smtClean="0">
                <a:solidFill>
                  <a:srgbClr val="FF0000"/>
                </a:solidFill>
                <a:latin typeface="Arial" panose="020B0604020202020204" pitchFamily="34" charset="0"/>
                <a:cs typeface="Arial" panose="020B0604020202020204" pitchFamily="34" charset="0"/>
              </a:rPr>
              <a:t>“DREPTURILE SI OBLIGATIILE CONSUMATORULUI IN CONTEXTUL DEZVOLTARII DURABILE”</a:t>
            </a:r>
          </a:p>
          <a:p>
            <a:pPr algn="ctr"/>
            <a:r>
              <a:rPr lang="ro-RO" altLang="en-US" sz="9600" b="1" i="1" smtClean="0">
                <a:solidFill>
                  <a:schemeClr val="bg1"/>
                </a:solidFill>
                <a:latin typeface="Times New Roman" panose="02020603050405020304" pitchFamily="18" charset="0"/>
                <a:cs typeface="Times New Roman" panose="02020603050405020304" pitchFamily="18" charset="0"/>
              </a:rPr>
              <a:t>Profesor Coordonator</a:t>
            </a:r>
            <a:r>
              <a:rPr lang="en-GB" altLang="en-US" sz="9600" b="1" i="1" smtClean="0">
                <a:solidFill>
                  <a:schemeClr val="bg1"/>
                </a:solidFill>
                <a:latin typeface="Times New Roman" panose="02020603050405020304" pitchFamily="18" charset="0"/>
                <a:cs typeface="Times New Roman" panose="02020603050405020304" pitchFamily="18" charset="0"/>
              </a:rPr>
              <a:t>: </a:t>
            </a:r>
            <a:r>
              <a:rPr lang="en-GB" altLang="en-US" sz="9600" b="1" i="1" dirty="0" smtClean="0">
                <a:solidFill>
                  <a:schemeClr val="bg1"/>
                </a:solidFill>
                <a:latin typeface="Times New Roman" panose="02020603050405020304" pitchFamily="18" charset="0"/>
                <a:cs typeface="Times New Roman" panose="02020603050405020304" pitchFamily="18" charset="0"/>
              </a:rPr>
              <a:t>Cristina </a:t>
            </a:r>
            <a:r>
              <a:rPr lang="en-GB" altLang="en-US" sz="9600" b="1" i="1" dirty="0" err="1" smtClean="0">
                <a:solidFill>
                  <a:schemeClr val="bg1"/>
                </a:solidFill>
                <a:latin typeface="Times New Roman" panose="02020603050405020304" pitchFamily="18" charset="0"/>
                <a:cs typeface="Times New Roman" panose="02020603050405020304" pitchFamily="18" charset="0"/>
              </a:rPr>
              <a:t>mihaela</a:t>
            </a:r>
            <a:r>
              <a:rPr lang="en-GB" altLang="en-US" sz="9600" b="1" i="1" dirty="0" smtClean="0">
                <a:solidFill>
                  <a:schemeClr val="bg1"/>
                </a:solidFill>
                <a:latin typeface="Times New Roman" panose="02020603050405020304" pitchFamily="18" charset="0"/>
                <a:cs typeface="Times New Roman" panose="02020603050405020304" pitchFamily="18" charset="0"/>
              </a:rPr>
              <a:t> </a:t>
            </a:r>
            <a:r>
              <a:rPr lang="en-GB" altLang="en-US" sz="9600" b="1" i="1" dirty="0" err="1" smtClean="0">
                <a:solidFill>
                  <a:schemeClr val="bg1"/>
                </a:solidFill>
                <a:latin typeface="Times New Roman" panose="02020603050405020304" pitchFamily="18" charset="0"/>
                <a:cs typeface="Times New Roman" panose="02020603050405020304" pitchFamily="18" charset="0"/>
              </a:rPr>
              <a:t>dumitrache</a:t>
            </a:r>
            <a:endParaRPr lang="ro-RO" altLang="en-US" sz="9600" b="1" i="1" dirty="0" smtClean="0">
              <a:solidFill>
                <a:schemeClr val="bg1"/>
              </a:solidFill>
              <a:latin typeface="Times New Roman" panose="02020603050405020304" pitchFamily="18" charset="0"/>
              <a:cs typeface="Times New Roman" panose="02020603050405020304" pitchFamily="18" charset="0"/>
            </a:endParaRPr>
          </a:p>
          <a:p>
            <a:pPr algn="ctr"/>
            <a:r>
              <a:rPr lang="ro-RO" altLang="en-US" sz="9600" b="1" i="1" dirty="0" smtClean="0">
                <a:solidFill>
                  <a:schemeClr val="bg1"/>
                </a:solidFill>
                <a:latin typeface="Times New Roman" panose="02020603050405020304" pitchFamily="18" charset="0"/>
                <a:cs typeface="Times New Roman" panose="02020603050405020304" pitchFamily="18" charset="0"/>
              </a:rPr>
              <a:t>Ionita Iuliana Daniela, coordonator proiect</a:t>
            </a:r>
            <a:endParaRPr lang="en-US" altLang="en-US" sz="9600" b="1" i="1" dirty="0" smtClean="0">
              <a:solidFill>
                <a:schemeClr val="bg1"/>
              </a:solidFill>
              <a:latin typeface="Times New Roman" panose="02020603050405020304" pitchFamily="18" charset="0"/>
              <a:cs typeface="Times New Roman" panose="02020603050405020304" pitchFamily="18" charset="0"/>
            </a:endParaRPr>
          </a:p>
          <a:p>
            <a:endParaRPr lang="en-US" dirty="0"/>
          </a:p>
        </p:txBody>
      </p:sp>
      <p:sp>
        <p:nvSpPr>
          <p:cNvPr id="7" name="TextBox 6">
            <a:extLst>
              <a:ext uri="{FF2B5EF4-FFF2-40B4-BE49-F238E27FC236}">
                <a16:creationId xmlns:a16="http://schemas.microsoft.com/office/drawing/2014/main" xmlns="" id="{68215F89-8E6E-4B10-B035-0465BE05C50D}"/>
              </a:ext>
            </a:extLst>
          </p:cNvPr>
          <p:cNvSpPr txBox="1"/>
          <p:nvPr/>
        </p:nvSpPr>
        <p:spPr>
          <a:xfrm>
            <a:off x="7315200" y="0"/>
            <a:ext cx="3151162" cy="246221"/>
          </a:xfrm>
          <a:prstGeom prst="rect">
            <a:avLst/>
          </a:prstGeom>
          <a:noFill/>
        </p:spPr>
        <p:txBody>
          <a:bodyPr wrap="square">
            <a:spAutoFit/>
          </a:bodyPr>
          <a:lstStyle/>
          <a:p>
            <a:r>
              <a:rPr lang="en-GB" altLang="en-US" sz="1000" b="1" dirty="0">
                <a:solidFill>
                  <a:srgbClr val="0070C0"/>
                </a:solidFill>
                <a:latin typeface="Arial" panose="020B0604020202020204" pitchFamily="34" charset="0"/>
                <a:cs typeface="Arial" panose="020B0604020202020204" pitchFamily="34" charset="0"/>
              </a:rPr>
              <a:t>The Project is funded by EU funds</a:t>
            </a:r>
            <a:endParaRPr lang="en-GB" sz="1000" dirty="0">
              <a:solidFill>
                <a:srgbClr val="0070C0"/>
              </a:solidFill>
              <a:latin typeface="Arial" panose="020B0604020202020204" pitchFamily="34" charset="0"/>
              <a:cs typeface="Arial" panose="020B0604020202020204" pitchFamily="34" charset="0"/>
            </a:endParaRPr>
          </a:p>
        </p:txBody>
      </p:sp>
      <p:pic>
        <p:nvPicPr>
          <p:cNvPr id="8" name="Picture 3">
            <a:extLst>
              <a:ext uri="{FF2B5EF4-FFF2-40B4-BE49-F238E27FC236}">
                <a16:creationId xmlns:a16="http://schemas.microsoft.com/office/drawing/2014/main" xmlns="" id="{40B8ED33-30EA-4D6C-BCEF-F3820C27A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69925"/>
            <a:ext cx="15398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xmlns="" id="{68B59101-EFA0-4AA4-B441-B99B442573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7500" y="527068"/>
            <a:ext cx="1037783" cy="77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A33142BD-E836-4112-AB6A-5D24EA9D4E3F}"/>
              </a:ext>
            </a:extLst>
          </p:cNvPr>
          <p:cNvSpPr txBox="1"/>
          <p:nvPr/>
        </p:nvSpPr>
        <p:spPr>
          <a:xfrm>
            <a:off x="6812988" y="669925"/>
            <a:ext cx="4877263" cy="307777"/>
          </a:xfrm>
          <a:prstGeom prst="rect">
            <a:avLst/>
          </a:prstGeom>
          <a:noFill/>
        </p:spPr>
        <p:txBody>
          <a:bodyPr wrap="square">
            <a:spAutoFit/>
          </a:bodyPr>
          <a:lstStyle/>
          <a:p>
            <a:r>
              <a:rPr lang="en-US"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No. Project  2020-1-RO01-KA229-080194</a:t>
            </a:r>
            <a:r>
              <a:rPr lang="en-GB"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en-GB" sz="1400" dirty="0">
              <a:solidFill>
                <a:srgbClr val="FF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2A7FC960-7E25-45F1-AC67-3400A440B9AE}"/>
              </a:ext>
            </a:extLst>
          </p:cNvPr>
          <p:cNvSpPr txBox="1"/>
          <p:nvPr/>
        </p:nvSpPr>
        <p:spPr>
          <a:xfrm>
            <a:off x="3310133" y="6612997"/>
            <a:ext cx="7005710" cy="245003"/>
          </a:xfrm>
          <a:prstGeom prst="rect">
            <a:avLst/>
          </a:prstGeom>
          <a:noFill/>
        </p:spPr>
        <p:txBody>
          <a:bodyPr wrap="square">
            <a:spAutoFit/>
          </a:bodyPr>
          <a:lstStyle/>
          <a:p>
            <a:pPr algn="ctr">
              <a:lnSpc>
                <a:spcPct val="107000"/>
              </a:lnSpc>
              <a:spcAft>
                <a:spcPts val="800"/>
              </a:spcAft>
              <a:defRPr/>
            </a:pPr>
            <a:r>
              <a:rPr lang="en-US" altLang="en-US" sz="1000" b="1" dirty="0">
                <a:solidFill>
                  <a:srgbClr val="0070C0"/>
                </a:solidFill>
                <a:latin typeface="Arial" panose="020B0604020202020204" pitchFamily="34" charset="0"/>
                <a:cs typeface="Arial" panose="020B0604020202020204" pitchFamily="34" charset="0"/>
              </a:rPr>
              <a:t>Proiect Erasmus Plus ”The citizen of the future facing climatic change” COFFE_E</a:t>
            </a:r>
            <a:r>
              <a:rPr lang="ro-RO" altLang="en-US" sz="1000" b="1" dirty="0">
                <a:solidFill>
                  <a:srgbClr val="0070C0"/>
                </a:solidFill>
                <a:latin typeface="Arial" panose="020B0604020202020204" pitchFamily="34" charset="0"/>
                <a:cs typeface="Arial" panose="020B0604020202020204" pitchFamily="34" charset="0"/>
              </a:rPr>
              <a:t>  </a:t>
            </a:r>
            <a:r>
              <a:rPr lang="de-DE" altLang="en-US" sz="1000" b="1" dirty="0">
                <a:solidFill>
                  <a:srgbClr val="0070C0"/>
                </a:solidFill>
                <a:latin typeface="Arial" panose="020B0604020202020204" pitchFamily="34" charset="0"/>
                <a:cs typeface="Arial" panose="020B0604020202020204" pitchFamily="34" charset="0"/>
              </a:rPr>
              <a:t>2020-1-RO01-KA229-08019</a:t>
            </a:r>
            <a:endParaRPr lang="en-US" sz="1000" b="1" i="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0343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918B4A-2C1C-4042-A491-4A3B584D6D13}"/>
              </a:ext>
            </a:extLst>
          </p:cNvPr>
          <p:cNvSpPr>
            <a:spLocks noGrp="1"/>
          </p:cNvSpPr>
          <p:nvPr>
            <p:ph type="title"/>
          </p:nvPr>
        </p:nvSpPr>
        <p:spPr/>
        <p:txBody>
          <a:bodyPr/>
          <a:lstStyle/>
          <a:p>
            <a:r>
              <a:rPr lang="en-US" dirty="0"/>
              <a:t>             </a:t>
            </a:r>
            <a:r>
              <a:rPr lang="en-US" b="1" dirty="0"/>
              <a:t>RECLAMATIA “IN 3 PASI”</a:t>
            </a:r>
          </a:p>
        </p:txBody>
      </p:sp>
      <p:sp>
        <p:nvSpPr>
          <p:cNvPr id="3" name="Content Placeholder 2">
            <a:extLst>
              <a:ext uri="{FF2B5EF4-FFF2-40B4-BE49-F238E27FC236}">
                <a16:creationId xmlns:a16="http://schemas.microsoft.com/office/drawing/2014/main" xmlns="" id="{A612EC2E-77A4-4B66-9BF0-4D3834596C36}"/>
              </a:ext>
            </a:extLst>
          </p:cNvPr>
          <p:cNvSpPr>
            <a:spLocks noGrp="1"/>
          </p:cNvSpPr>
          <p:nvPr>
            <p:ph idx="1"/>
          </p:nvPr>
        </p:nvSpPr>
        <p:spPr>
          <a:xfrm>
            <a:off x="1154954" y="2335237"/>
            <a:ext cx="10239877" cy="3684563"/>
          </a:xfrm>
        </p:spPr>
        <p:txBody>
          <a:bodyPr>
            <a:normAutofit fontScale="85000" lnSpcReduction="10000"/>
          </a:bodyPr>
          <a:lstStyle/>
          <a:p>
            <a:pPr marL="0" marR="0" indent="0">
              <a:spcBef>
                <a:spcPts val="0"/>
              </a:spcBef>
              <a:spcAft>
                <a:spcPts val="0"/>
              </a:spcAft>
              <a:buNone/>
            </a:pPr>
            <a:r>
              <a:rPr lang="ro-RO" sz="1800" b="1" dirty="0">
                <a:effectLst/>
                <a:latin typeface="Trebuchet MS" panose="020B0603020202020204" pitchFamily="34" charset="0"/>
                <a:ea typeface="Tahoma" panose="020B0604030504040204" pitchFamily="34" charset="0"/>
              </a:rPr>
              <a:t> </a:t>
            </a:r>
            <a:endParaRPr lang="en-US" sz="1800" dirty="0">
              <a:effectLst/>
              <a:latin typeface="Tahoma" panose="020B0604030504040204" pitchFamily="34" charset="0"/>
              <a:ea typeface="Tahoma" panose="020B0604030504040204" pitchFamily="34" charset="0"/>
            </a:endParaRPr>
          </a:p>
          <a:p>
            <a:pPr marL="226060" marR="0">
              <a:spcBef>
                <a:spcPts val="0"/>
              </a:spcBef>
              <a:spcAft>
                <a:spcPts val="0"/>
              </a:spcAft>
            </a:pPr>
            <a:r>
              <a:rPr lang="ro-RO" sz="21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PASUL 1</a:t>
            </a:r>
            <a:endParaRPr lang="en-US" sz="21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0" marR="0" indent="0">
              <a:spcBef>
                <a:spcPts val="575"/>
              </a:spcBef>
              <a:spcAft>
                <a:spcPts val="0"/>
              </a:spcAft>
              <a:buNone/>
            </a:pPr>
            <a:r>
              <a:rPr lang="ro-RO" sz="21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CONTACTAȚI VANZĂTORUL:</a:t>
            </a:r>
            <a:endParaRPr lang="ro-RO" sz="2100" b="1" dirty="0">
              <a:solidFill>
                <a:srgbClr val="272526"/>
              </a:solidFill>
              <a:latin typeface="Tahoma" panose="020B0604030504040204" pitchFamily="34" charset="0"/>
              <a:ea typeface="Tahoma" panose="020B0604030504040204" pitchFamily="34" charset="0"/>
              <a:cs typeface="Tahoma" panose="020B0604030504040204" pitchFamily="34" charset="0"/>
            </a:endParaRPr>
          </a:p>
          <a:p>
            <a:pPr marL="0" marR="0" indent="0">
              <a:spcBef>
                <a:spcPts val="575"/>
              </a:spcBef>
              <a:spcAft>
                <a:spcPts val="0"/>
              </a:spcAft>
              <a:buNone/>
            </a:pPr>
            <a:r>
              <a:rPr lang="ro-RO" sz="1900" b="1" dirty="0">
                <a:effectLst/>
                <a:latin typeface="Tahoma" panose="020B0604030504040204" pitchFamily="34" charset="0"/>
                <a:ea typeface="Tahoma" panose="020B0604030504040204" pitchFamily="34" charset="0"/>
                <a:cs typeface="Tahoma" panose="020B0604030504040204" pitchFamily="34" charset="0"/>
              </a:rPr>
              <a:t> </a:t>
            </a:r>
            <a:endParaRPr lang="en-US" sz="1900" b="1" dirty="0">
              <a:effectLst/>
              <a:latin typeface="Tahoma" panose="020B0604030504040204" pitchFamily="34" charset="0"/>
              <a:ea typeface="Tahoma" panose="020B0604030504040204" pitchFamily="34" charset="0"/>
              <a:cs typeface="Tahoma" panose="020B0604030504040204" pitchFamily="34" charset="0"/>
            </a:endParaRPr>
          </a:p>
          <a:p>
            <a:pPr marL="226060" marR="147320">
              <a:lnSpc>
                <a:spcPts val="1800"/>
              </a:lnSpc>
              <a:spcBef>
                <a:spcPts val="0"/>
              </a:spcBef>
              <a:spcAft>
                <a:spcPts val="0"/>
              </a:spcAft>
            </a:pPr>
            <a:r>
              <a:rPr lang="ro-RO" sz="1900" b="1" spc="-15" dirty="0">
                <a:solidFill>
                  <a:srgbClr val="272526"/>
                </a:solidFill>
                <a:effectLst/>
                <a:latin typeface="Tahoma" panose="020B0604030504040204" pitchFamily="34" charset="0"/>
                <a:ea typeface="Tahoma" panose="020B0604030504040204" pitchFamily="34" charset="0"/>
                <a:cs typeface="Tahoma" panose="020B0604030504040204" pitchFamily="34" charset="0"/>
              </a:rPr>
              <a:t>Trebuie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să aveți o opinie foarte clară asupra defectului constatat la produsul pe </a:t>
            </a:r>
            <a:r>
              <a:rPr lang="ro-RO" sz="1900" b="1" spc="-15" dirty="0">
                <a:solidFill>
                  <a:srgbClr val="272526"/>
                </a:solidFill>
                <a:effectLst/>
                <a:latin typeface="Tahoma" panose="020B0604030504040204" pitchFamily="34" charset="0"/>
                <a:ea typeface="Tahoma" panose="020B0604030504040204" pitchFamily="34" charset="0"/>
                <a:cs typeface="Tahoma" panose="020B0604030504040204" pitchFamily="34" charset="0"/>
              </a:rPr>
              <a:t>care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l-ați cumpărat </a:t>
            </a:r>
            <a:r>
              <a:rPr lang="ro-RO" sz="1900" b="1" dirty="0">
                <a:solidFill>
                  <a:srgbClr val="272526"/>
                </a:solidFill>
                <a:latin typeface="Tahoma" panose="020B0604030504040204" pitchFamily="34" charset="0"/>
                <a:ea typeface="Tahoma" panose="020B0604030504040204" pitchFamily="34" charset="0"/>
                <a:cs typeface="Tahoma" panose="020B0604030504040204" pitchFamily="34" charset="0"/>
              </a:rPr>
              <a:t>ș</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i asupra modului</a:t>
            </a:r>
            <a:r>
              <a:rPr lang="ro-RO" sz="1900" b="1" spc="-13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spc="-130" dirty="0">
                <a:solidFill>
                  <a:srgbClr val="272526"/>
                </a:solidFill>
                <a:latin typeface="Tahoma" panose="020B0604030504040204" pitchFamily="34" charset="0"/>
                <a:ea typeface="Tahoma" panose="020B0604030504040204" pitchFamily="34" charset="0"/>
                <a:cs typeface="Tahoma" panose="020B0604030504040204" pitchFamily="34" charset="0"/>
              </a:rPr>
              <a:t>î</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n</a:t>
            </a:r>
            <a:r>
              <a:rPr lang="ro-RO" sz="1900" b="1" spc="-13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spc="-15" dirty="0">
                <a:solidFill>
                  <a:srgbClr val="272526"/>
                </a:solidFill>
                <a:effectLst/>
                <a:latin typeface="Tahoma" panose="020B0604030504040204" pitchFamily="34" charset="0"/>
                <a:ea typeface="Tahoma" panose="020B0604030504040204" pitchFamily="34" charset="0"/>
                <a:cs typeface="Tahoma" panose="020B0604030504040204" pitchFamily="34" charset="0"/>
              </a:rPr>
              <a:t>care</a:t>
            </a:r>
            <a:r>
              <a:rPr lang="ro-RO" sz="1900" b="1" spc="-13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doriți</a:t>
            </a:r>
            <a:r>
              <a:rPr lang="ro-RO" sz="1900" b="1" spc="-13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că</a:t>
            </a:r>
            <a:r>
              <a:rPr lang="ro-RO" sz="1900" b="1" spc="-12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aceasta</a:t>
            </a:r>
            <a:r>
              <a:rPr lang="ro-RO" sz="1900" b="1" spc="-13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lipsă</a:t>
            </a:r>
            <a:r>
              <a:rPr lang="ro-RO" sz="1900" b="1" spc="-13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de</a:t>
            </a:r>
            <a:r>
              <a:rPr lang="ro-RO" sz="1900" b="1" spc="-13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conformitate</a:t>
            </a:r>
            <a:r>
              <a:rPr lang="ro-RO" sz="1900" b="1" spc="-12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spc="-30" dirty="0">
                <a:solidFill>
                  <a:srgbClr val="272526"/>
                </a:solidFill>
                <a:effectLst/>
                <a:latin typeface="Tahoma" panose="020B0604030504040204" pitchFamily="34" charset="0"/>
                <a:ea typeface="Tahoma" panose="020B0604030504040204" pitchFamily="34" charset="0"/>
                <a:cs typeface="Tahoma" panose="020B0604030504040204" pitchFamily="34" charset="0"/>
              </a:rPr>
              <a:t>să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fie</a:t>
            </a:r>
            <a:r>
              <a:rPr lang="ro-RO" sz="1900" b="1" spc="-9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spc="-15" dirty="0">
                <a:solidFill>
                  <a:srgbClr val="272526"/>
                </a:solidFill>
                <a:effectLst/>
                <a:latin typeface="Tahoma" panose="020B0604030504040204" pitchFamily="34" charset="0"/>
                <a:ea typeface="Tahoma" panose="020B0604030504040204" pitchFamily="34" charset="0"/>
                <a:cs typeface="Tahoma" panose="020B0604030504040204" pitchFamily="34" charset="0"/>
              </a:rPr>
              <a:t>rezolvată</a:t>
            </a:r>
            <a:r>
              <a:rPr lang="ro-RO" sz="1900" b="1" spc="-9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după</a:t>
            </a:r>
            <a:r>
              <a:rPr lang="ro-RO" sz="1900" b="1" spc="-9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ce</a:t>
            </a:r>
            <a:r>
              <a:rPr lang="ro-RO" sz="1900" b="1" spc="-9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faceți</a:t>
            </a:r>
            <a:r>
              <a:rPr lang="ro-RO" sz="1900" b="1" spc="-9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plângerea.</a:t>
            </a:r>
            <a:endParaRPr lang="en-US" sz="1900" b="1" dirty="0">
              <a:effectLst/>
              <a:latin typeface="Tahoma" panose="020B0604030504040204" pitchFamily="34" charset="0"/>
              <a:ea typeface="Tahoma" panose="020B0604030504040204" pitchFamily="34" charset="0"/>
              <a:cs typeface="Tahoma" panose="020B0604030504040204" pitchFamily="34" charset="0"/>
            </a:endParaRPr>
          </a:p>
          <a:p>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Strângeți</a:t>
            </a:r>
            <a:r>
              <a:rPr lang="ro-RO" sz="1900" b="1" spc="-16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toate</a:t>
            </a:r>
            <a:r>
              <a:rPr lang="ro-RO" sz="1900" b="1" spc="-16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documentele</a:t>
            </a:r>
            <a:r>
              <a:rPr lang="ro-RO" sz="1900" b="1" spc="-16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pe</a:t>
            </a:r>
            <a:r>
              <a:rPr lang="ro-RO" sz="1900" b="1" spc="-16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spc="-15" dirty="0">
                <a:solidFill>
                  <a:srgbClr val="272526"/>
                </a:solidFill>
                <a:effectLst/>
                <a:latin typeface="Tahoma" panose="020B0604030504040204" pitchFamily="34" charset="0"/>
                <a:ea typeface="Tahoma" panose="020B0604030504040204" pitchFamily="34" charset="0"/>
                <a:cs typeface="Tahoma" panose="020B0604030504040204" pitchFamily="34" charset="0"/>
              </a:rPr>
              <a:t>care</a:t>
            </a:r>
            <a:r>
              <a:rPr lang="ro-RO" sz="1900" b="1" spc="-16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spc="-15" dirty="0">
                <a:solidFill>
                  <a:srgbClr val="272526"/>
                </a:solidFill>
                <a:effectLst/>
                <a:latin typeface="Tahoma" panose="020B0604030504040204" pitchFamily="34" charset="0"/>
                <a:ea typeface="Tahoma" panose="020B0604030504040204" pitchFamily="34" charset="0"/>
                <a:cs typeface="Tahoma" panose="020B0604030504040204" pitchFamily="34" charset="0"/>
              </a:rPr>
              <a:t>le</a:t>
            </a:r>
            <a:r>
              <a:rPr lang="ro-RO" sz="1900" b="1" spc="-16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puteți</a:t>
            </a:r>
            <a:r>
              <a:rPr lang="ro-RO" sz="1900" b="1" spc="-16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prezenta</a:t>
            </a:r>
            <a:r>
              <a:rPr lang="ro-RO" sz="1900" b="1" spc="-16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spc="-40" dirty="0">
                <a:solidFill>
                  <a:srgbClr val="272526"/>
                </a:solidFill>
                <a:effectLst/>
                <a:latin typeface="Tahoma" panose="020B0604030504040204" pitchFamily="34" charset="0"/>
                <a:ea typeface="Tahoma" panose="020B0604030504040204" pitchFamily="34" charset="0"/>
                <a:cs typeface="Tahoma" panose="020B0604030504040204" pitchFamily="34" charset="0"/>
              </a:rPr>
              <a:t>ca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dovezi,</a:t>
            </a:r>
            <a:r>
              <a:rPr lang="ro-RO" sz="1900" b="1" spc="-9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inclusiv</a:t>
            </a:r>
            <a:r>
              <a:rPr lang="ro-RO" sz="1900" b="1" spc="-9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bonul</a:t>
            </a:r>
            <a:r>
              <a:rPr lang="ro-RO" sz="1900" b="1" spc="-9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de</a:t>
            </a:r>
            <a:r>
              <a:rPr lang="ro-RO" sz="1900" b="1" spc="-9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plată.</a:t>
            </a:r>
          </a:p>
          <a:p>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Pentru</a:t>
            </a:r>
            <a:r>
              <a:rPr lang="ro-RO" sz="1900" b="1" spc="-11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bunurile</a:t>
            </a:r>
            <a:r>
              <a:rPr lang="ro-RO" sz="1900" b="1" spc="-11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pe</a:t>
            </a:r>
            <a:r>
              <a:rPr lang="ro-RO" sz="1900" b="1" spc="-11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spc="-15" dirty="0">
                <a:solidFill>
                  <a:srgbClr val="272526"/>
                </a:solidFill>
                <a:effectLst/>
                <a:latin typeface="Tahoma" panose="020B0604030504040204" pitchFamily="34" charset="0"/>
                <a:ea typeface="Tahoma" panose="020B0604030504040204" pitchFamily="34" charset="0"/>
                <a:cs typeface="Tahoma" panose="020B0604030504040204" pitchFamily="34" charset="0"/>
              </a:rPr>
              <a:t>care</a:t>
            </a:r>
            <a:r>
              <a:rPr lang="ro-RO" sz="1900" b="1" spc="-11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nu</a:t>
            </a:r>
            <a:r>
              <a:rPr lang="ro-RO" sz="1900" b="1" spc="-11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spc="-15" dirty="0">
                <a:solidFill>
                  <a:srgbClr val="272526"/>
                </a:solidFill>
                <a:effectLst/>
                <a:latin typeface="Tahoma" panose="020B0604030504040204" pitchFamily="34" charset="0"/>
                <a:ea typeface="Tahoma" panose="020B0604030504040204" pitchFamily="34" charset="0"/>
                <a:cs typeface="Tahoma" panose="020B0604030504040204" pitchFamily="34" charset="0"/>
              </a:rPr>
              <a:t>le</a:t>
            </a:r>
            <a:r>
              <a:rPr lang="ro-RO" sz="1900" b="1" spc="-11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puteți</a:t>
            </a:r>
            <a:r>
              <a:rPr lang="ro-RO" sz="1900" b="1" spc="-11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returna</a:t>
            </a:r>
            <a:r>
              <a:rPr lang="ro-RO" sz="1900" b="1" spc="-10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cu</a:t>
            </a:r>
            <a:r>
              <a:rPr lang="ro-RO" sz="1900" b="1" spc="-11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ușurintă</a:t>
            </a:r>
            <a:r>
              <a:rPr lang="ro-RO" sz="1900" b="1" spc="-11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spc="-35" dirty="0">
                <a:solidFill>
                  <a:srgbClr val="272526"/>
                </a:solidFill>
                <a:effectLst/>
                <a:latin typeface="Tahoma" panose="020B0604030504040204" pitchFamily="34" charset="0"/>
                <a:ea typeface="Tahoma" panose="020B0604030504040204" pitchFamily="34" charset="0"/>
                <a:cs typeface="Tahoma" panose="020B0604030504040204" pitchFamily="34" charset="0"/>
              </a:rPr>
              <a:t>la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magazin, gandiți-va la modalitatea de a face câteva fotografii</a:t>
            </a:r>
            <a:r>
              <a:rPr lang="ro-RO" sz="1900" b="1" spc="-9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ale</a:t>
            </a:r>
            <a:r>
              <a:rPr lang="ro-RO" sz="1900" b="1" spc="-9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acestuia</a:t>
            </a:r>
            <a:r>
              <a:rPr lang="ro-RO" sz="1900" b="1" spc="-9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sau</a:t>
            </a:r>
            <a:r>
              <a:rPr lang="ro-RO" sz="1900" b="1" spc="-9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chiar</a:t>
            </a:r>
            <a:r>
              <a:rPr lang="ro-RO" sz="1900" b="1" spc="-9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un</a:t>
            </a:r>
            <a:r>
              <a:rPr lang="ro-RO" sz="1900" b="1" spc="-9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scurt</a:t>
            </a:r>
            <a:r>
              <a:rPr lang="ro-RO" sz="1900" b="1" spc="-9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film.</a:t>
            </a:r>
            <a:endParaRPr lang="en-GB" sz="1900" b="1" dirty="0">
              <a:solidFill>
                <a:srgbClr val="272526"/>
              </a:solidFill>
              <a:effectLst/>
              <a:latin typeface="Tahoma" panose="020B0604030504040204" pitchFamily="34" charset="0"/>
              <a:ea typeface="Tahoma" panose="020B0604030504040204" pitchFamily="34" charset="0"/>
              <a:cs typeface="Tahoma" panose="020B0604030504040204" pitchFamily="34" charset="0"/>
            </a:endParaRPr>
          </a:p>
          <a:p>
            <a:r>
              <a:rPr lang="ro-RO" sz="2100" b="1" dirty="0">
                <a:solidFill>
                  <a:srgbClr val="272526"/>
                </a:solidFill>
                <a:effectLst/>
                <a:latin typeface="Tahoma" panose="020B0604030504040204" pitchFamily="34" charset="0"/>
                <a:ea typeface="Tahoma" panose="020B0604030504040204" pitchFamily="34" charset="0"/>
              </a:rPr>
              <a:t>Trebuie să acționati </a:t>
            </a:r>
            <a:r>
              <a:rPr lang="ro-RO" sz="2100" b="1" dirty="0">
                <a:solidFill>
                  <a:srgbClr val="272526"/>
                </a:solidFill>
                <a:latin typeface="Tahoma" panose="020B0604030504040204" pitchFamily="34" charset="0"/>
                <a:ea typeface="Tahoma" panose="020B0604030504040204" pitchFamily="34" charset="0"/>
              </a:rPr>
              <a:t>î</a:t>
            </a:r>
            <a:r>
              <a:rPr lang="ro-RO" sz="2100" b="1" dirty="0">
                <a:solidFill>
                  <a:srgbClr val="272526"/>
                </a:solidFill>
                <a:effectLst/>
                <a:latin typeface="Tahoma" panose="020B0604030504040204" pitchFamily="34" charset="0"/>
                <a:ea typeface="Tahoma" panose="020B0604030504040204" pitchFamily="34" charset="0"/>
              </a:rPr>
              <a:t>n mod rapid. Raportați defectul vanzătorului cât de repede posibil, preferabil în scris. Păstrați o copie pentru dumneavoastră</a:t>
            </a:r>
            <a:endParaRPr lang="en-US" sz="2100" b="1" dirty="0">
              <a:effectLst/>
              <a:latin typeface="Tahoma" panose="020B0604030504040204" pitchFamily="34" charset="0"/>
              <a:ea typeface="Tahoma" panose="020B0604030504040204" pitchFamily="34" charset="0"/>
              <a:cs typeface="Tahoma" panose="020B0604030504040204" pitchFamily="34" charset="0"/>
            </a:endParaRPr>
          </a:p>
          <a:p>
            <a:pPr marL="0" marR="0" indent="0">
              <a:spcBef>
                <a:spcPts val="55"/>
              </a:spcBef>
              <a:spcAft>
                <a:spcPts val="0"/>
              </a:spcAft>
              <a:buNone/>
            </a:pPr>
            <a:r>
              <a:rPr lang="ro-RO" sz="2100" b="1" dirty="0">
                <a:effectLst/>
                <a:latin typeface="Tahoma" panose="020B0604030504040204" pitchFamily="34" charset="0"/>
                <a:ea typeface="Tahoma" panose="020B0604030504040204" pitchFamily="34" charset="0"/>
              </a:rPr>
              <a:t> </a:t>
            </a:r>
            <a:endParaRPr lang="en-US" sz="2100" b="1" dirty="0">
              <a:effectLst/>
              <a:latin typeface="Tahoma" panose="020B0604030504040204" pitchFamily="34" charset="0"/>
              <a:ea typeface="Tahoma" panose="020B0604030504040204" pitchFamily="34" charset="0"/>
            </a:endParaRPr>
          </a:p>
          <a:p>
            <a:endParaRPr lang="en-US" sz="1800" dirty="0">
              <a:effectLst/>
              <a:latin typeface="Tahoma" panose="020B0604030504040204" pitchFamily="34" charset="0"/>
              <a:ea typeface="Tahoma" panose="020B0604030504040204" pitchFamily="34" charset="0"/>
            </a:endParaRPr>
          </a:p>
          <a:p>
            <a:endParaRPr lang="en-US" dirty="0"/>
          </a:p>
        </p:txBody>
      </p:sp>
    </p:spTree>
    <p:extLst>
      <p:ext uri="{BB962C8B-B14F-4D97-AF65-F5344CB8AC3E}">
        <p14:creationId xmlns:p14="http://schemas.microsoft.com/office/powerpoint/2010/main" val="1501141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0DA2CE-D810-4780-A2A3-640FC37FA913}"/>
              </a:ext>
            </a:extLst>
          </p:cNvPr>
          <p:cNvSpPr>
            <a:spLocks noGrp="1"/>
          </p:cNvSpPr>
          <p:nvPr>
            <p:ph type="title"/>
          </p:nvPr>
        </p:nvSpPr>
        <p:spPr/>
        <p:txBody>
          <a:bodyPr/>
          <a:lstStyle/>
          <a:p>
            <a:pPr algn="ctr"/>
            <a:r>
              <a:rPr lang="en-US" b="1" dirty="0"/>
              <a:t>RECLAMATIA “IN 3 PASI”</a:t>
            </a:r>
          </a:p>
        </p:txBody>
      </p:sp>
      <p:sp>
        <p:nvSpPr>
          <p:cNvPr id="3" name="Content Placeholder 2">
            <a:extLst>
              <a:ext uri="{FF2B5EF4-FFF2-40B4-BE49-F238E27FC236}">
                <a16:creationId xmlns:a16="http://schemas.microsoft.com/office/drawing/2014/main" xmlns="" id="{5F99EFF4-18C9-4E97-B3A8-5CC5A05E3077}"/>
              </a:ext>
            </a:extLst>
          </p:cNvPr>
          <p:cNvSpPr>
            <a:spLocks noGrp="1"/>
          </p:cNvSpPr>
          <p:nvPr>
            <p:ph idx="1"/>
          </p:nvPr>
        </p:nvSpPr>
        <p:spPr>
          <a:xfrm>
            <a:off x="1154954" y="2278966"/>
            <a:ext cx="10324283" cy="3740834"/>
          </a:xfrm>
        </p:spPr>
        <p:txBody>
          <a:bodyPr>
            <a:normAutofit fontScale="40000" lnSpcReduction="20000"/>
          </a:bodyPr>
          <a:lstStyle/>
          <a:p>
            <a:endParaRPr lang="en-US" sz="1800" dirty="0">
              <a:effectLst/>
              <a:latin typeface="Tahoma" panose="020B0604030504040204" pitchFamily="34" charset="0"/>
              <a:ea typeface="Tahoma" panose="020B0604030504040204" pitchFamily="34" charset="0"/>
            </a:endParaRPr>
          </a:p>
          <a:p>
            <a:r>
              <a:rPr lang="ro-RO" sz="3800" b="1" dirty="0">
                <a:solidFill>
                  <a:srgbClr val="FF0000"/>
                </a:solidFill>
                <a:latin typeface="Tahoma" panose="020B0604030504040204" pitchFamily="34" charset="0"/>
                <a:ea typeface="Tahoma" panose="020B0604030504040204" pitchFamily="34" charset="0"/>
                <a:cs typeface="Tahoma" panose="020B0604030504040204" pitchFamily="34" charset="0"/>
              </a:rPr>
              <a:t>PASUL 2</a:t>
            </a:r>
          </a:p>
          <a:p>
            <a:pPr marL="0" indent="0">
              <a:buNone/>
            </a:pPr>
            <a:r>
              <a:rPr lang="ro-RO" sz="3800" b="1" dirty="0">
                <a:latin typeface="Tahoma" panose="020B0604030504040204" pitchFamily="34" charset="0"/>
                <a:ea typeface="Tahoma" panose="020B0604030504040204" pitchFamily="34" charset="0"/>
                <a:cs typeface="Tahoma" panose="020B0604030504040204" pitchFamily="34" charset="0"/>
              </a:rPr>
              <a:t>CONTACTAȚI ASOCIAȚIA PENTRU PROTECȚIA CONSUMATORILOR</a:t>
            </a:r>
          </a:p>
          <a:p>
            <a:r>
              <a:rPr lang="ro-RO" sz="3800" b="1" dirty="0">
                <a:latin typeface="Tahoma" panose="020B0604030504040204" pitchFamily="34" charset="0"/>
                <a:ea typeface="Tahoma" panose="020B0604030504040204" pitchFamily="34" charset="0"/>
                <a:cs typeface="Tahoma" panose="020B0604030504040204" pitchFamily="34" charset="0"/>
              </a:rPr>
              <a:t>În cazul în care vânzătorul nu va soluționa reclamația după așteptările dumneavoastră, încercați să contactați </a:t>
            </a:r>
            <a:r>
              <a:rPr lang="en-GB" sz="3800" b="1" dirty="0">
                <a:latin typeface="Tahoma" panose="020B0604030504040204" pitchFamily="34" charset="0"/>
                <a:ea typeface="Tahoma" panose="020B0604030504040204" pitchFamily="34" charset="0"/>
                <a:cs typeface="Tahoma" panose="020B0604030504040204" pitchFamily="34" charset="0"/>
              </a:rPr>
              <a:t>A</a:t>
            </a:r>
            <a:r>
              <a:rPr lang="ro-RO" sz="3800" b="1" dirty="0">
                <a:latin typeface="Tahoma" panose="020B0604030504040204" pitchFamily="34" charset="0"/>
                <a:ea typeface="Tahoma" panose="020B0604030504040204" pitchFamily="34" charset="0"/>
                <a:cs typeface="Tahoma" panose="020B0604030504040204" pitchFamily="34" charset="0"/>
              </a:rPr>
              <a:t>sociația pentru </a:t>
            </a:r>
            <a:r>
              <a:rPr lang="en-GB" sz="3800" b="1" dirty="0">
                <a:latin typeface="Tahoma" panose="020B0604030504040204" pitchFamily="34" charset="0"/>
                <a:ea typeface="Tahoma" panose="020B0604030504040204" pitchFamily="34" charset="0"/>
                <a:cs typeface="Tahoma" panose="020B0604030504040204" pitchFamily="34" charset="0"/>
              </a:rPr>
              <a:t>P</a:t>
            </a:r>
            <a:r>
              <a:rPr lang="ro-RO" sz="3800" b="1" dirty="0">
                <a:latin typeface="Tahoma" panose="020B0604030504040204" pitchFamily="34" charset="0"/>
                <a:ea typeface="Tahoma" panose="020B0604030504040204" pitchFamily="34" charset="0"/>
                <a:cs typeface="Tahoma" panose="020B0604030504040204" pitchFamily="34" charset="0"/>
              </a:rPr>
              <a:t>rotecția </a:t>
            </a:r>
            <a:r>
              <a:rPr lang="en-GB" sz="3800" b="1" dirty="0">
                <a:latin typeface="Tahoma" panose="020B0604030504040204" pitchFamily="34" charset="0"/>
                <a:ea typeface="Tahoma" panose="020B0604030504040204" pitchFamily="34" charset="0"/>
                <a:cs typeface="Tahoma" panose="020B0604030504040204" pitchFamily="34" charset="0"/>
              </a:rPr>
              <a:t>C</a:t>
            </a:r>
            <a:r>
              <a:rPr lang="ro-RO" sz="3800" b="1" dirty="0">
                <a:latin typeface="Tahoma" panose="020B0604030504040204" pitchFamily="34" charset="0"/>
                <a:ea typeface="Tahoma" panose="020B0604030504040204" pitchFamily="34" charset="0"/>
                <a:cs typeface="Tahoma" panose="020B0604030504040204" pitchFamily="34" charset="0"/>
              </a:rPr>
              <a:t>onsumatorilor din zona dumneavoastră</a:t>
            </a:r>
            <a:r>
              <a:rPr lang="en-GB" sz="3800" b="1" dirty="0">
                <a:latin typeface="Tahoma" panose="020B0604030504040204" pitchFamily="34" charset="0"/>
                <a:ea typeface="Tahoma" panose="020B0604030504040204" pitchFamily="34" charset="0"/>
                <a:cs typeface="Tahoma" panose="020B0604030504040204" pitchFamily="34" charset="0"/>
              </a:rPr>
              <a:t>, </a:t>
            </a:r>
            <a:r>
              <a:rPr lang="en-GB" sz="3800" b="1" dirty="0" err="1">
                <a:latin typeface="Tahoma" panose="020B0604030504040204" pitchFamily="34" charset="0"/>
                <a:ea typeface="Tahoma" panose="020B0604030504040204" pitchFamily="34" charset="0"/>
                <a:cs typeface="Tahoma" panose="020B0604030504040204" pitchFamily="34" charset="0"/>
              </a:rPr>
              <a:t>facand</a:t>
            </a:r>
            <a:r>
              <a:rPr lang="en-GB" sz="3800" b="1" dirty="0">
                <a:latin typeface="Tahoma" panose="020B0604030504040204" pitchFamily="34" charset="0"/>
                <a:ea typeface="Tahoma" panose="020B0604030504040204" pitchFamily="34" charset="0"/>
                <a:cs typeface="Tahoma" panose="020B0604030504040204" pitchFamily="34" charset="0"/>
              </a:rPr>
              <a:t> o </a:t>
            </a:r>
            <a:r>
              <a:rPr lang="en-GB" sz="3800" b="1" dirty="0" err="1">
                <a:latin typeface="Tahoma" panose="020B0604030504040204" pitchFamily="34" charset="0"/>
                <a:ea typeface="Tahoma" panose="020B0604030504040204" pitchFamily="34" charset="0"/>
                <a:cs typeface="Tahoma" panose="020B0604030504040204" pitchFamily="34" charset="0"/>
              </a:rPr>
              <a:t>sesizare</a:t>
            </a:r>
            <a:r>
              <a:rPr lang="en-GB" sz="3800" b="1" dirty="0">
                <a:latin typeface="Tahoma" panose="020B0604030504040204" pitchFamily="34" charset="0"/>
                <a:ea typeface="Tahoma" panose="020B0604030504040204" pitchFamily="34" charset="0"/>
                <a:cs typeface="Tahoma" panose="020B0604030504040204" pitchFamily="34" charset="0"/>
              </a:rPr>
              <a:t>.</a:t>
            </a:r>
          </a:p>
          <a:p>
            <a:endParaRPr lang="ro-RO" sz="3800" b="1" dirty="0">
              <a:latin typeface="Tahoma" panose="020B0604030504040204" pitchFamily="34" charset="0"/>
              <a:ea typeface="Tahoma" panose="020B0604030504040204" pitchFamily="34" charset="0"/>
              <a:cs typeface="Tahoma" panose="020B0604030504040204" pitchFamily="34" charset="0"/>
            </a:endParaRPr>
          </a:p>
          <a:p>
            <a:pPr marL="226060" marR="0">
              <a:spcBef>
                <a:spcPts val="0"/>
              </a:spcBef>
              <a:spcAft>
                <a:spcPts val="0"/>
              </a:spcAft>
            </a:pPr>
            <a:r>
              <a:rPr lang="ro-RO" sz="3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PASUL 3</a:t>
            </a:r>
            <a:endParaRPr lang="en-US" sz="38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0" marR="393065" indent="0">
              <a:lnSpc>
                <a:spcPct val="140000"/>
              </a:lnSpc>
              <a:spcBef>
                <a:spcPts val="475"/>
              </a:spcBef>
              <a:spcAft>
                <a:spcPts val="0"/>
              </a:spcAft>
              <a:buNone/>
            </a:pPr>
            <a:r>
              <a:rPr lang="ro-RO" sz="3800" b="1" spc="-25" dirty="0">
                <a:solidFill>
                  <a:srgbClr val="272526"/>
                </a:solidFill>
                <a:effectLst/>
                <a:latin typeface="Tahoma" panose="020B0604030504040204" pitchFamily="34" charset="0"/>
                <a:ea typeface="Tahoma" panose="020B0604030504040204" pitchFamily="34" charset="0"/>
              </a:rPr>
              <a:t>CONTACTAȚI </a:t>
            </a:r>
            <a:r>
              <a:rPr lang="ro-RO" sz="3800" b="1" spc="-15" dirty="0">
                <a:solidFill>
                  <a:srgbClr val="272526"/>
                </a:solidFill>
                <a:effectLst/>
                <a:latin typeface="Tahoma" panose="020B0604030504040204" pitchFamily="34" charset="0"/>
                <a:ea typeface="Tahoma" panose="020B0604030504040204" pitchFamily="34" charset="0"/>
              </a:rPr>
              <a:t>AUTORITATEA </a:t>
            </a:r>
            <a:r>
              <a:rPr lang="ro-RO" sz="3800" b="1" dirty="0">
                <a:solidFill>
                  <a:srgbClr val="272526"/>
                </a:solidFill>
                <a:effectLst/>
                <a:latin typeface="Tahoma" panose="020B0604030504040204" pitchFamily="34" charset="0"/>
                <a:ea typeface="Tahoma" panose="020B0604030504040204" pitchFamily="34" charset="0"/>
              </a:rPr>
              <a:t>PENTRU </a:t>
            </a:r>
            <a:r>
              <a:rPr lang="ro-RO" sz="3800" b="1" spc="-15" dirty="0">
                <a:solidFill>
                  <a:srgbClr val="272526"/>
                </a:solidFill>
                <a:effectLst/>
                <a:latin typeface="Tahoma" panose="020B0604030504040204" pitchFamily="34" charset="0"/>
                <a:ea typeface="Tahoma" panose="020B0604030504040204" pitchFamily="34" charset="0"/>
              </a:rPr>
              <a:t>PROTECȚIA </a:t>
            </a:r>
            <a:r>
              <a:rPr lang="ro-RO" sz="3800" b="1" dirty="0">
                <a:solidFill>
                  <a:srgbClr val="272526"/>
                </a:solidFill>
                <a:effectLst/>
                <a:latin typeface="Tahoma" panose="020B0604030504040204" pitchFamily="34" charset="0"/>
                <a:ea typeface="Tahoma" panose="020B0604030504040204" pitchFamily="34" charset="0"/>
              </a:rPr>
              <a:t>CONSUMATORILOR</a:t>
            </a:r>
            <a:r>
              <a:rPr lang="en-GB" sz="3800" b="1" dirty="0">
                <a:solidFill>
                  <a:srgbClr val="272526"/>
                </a:solidFill>
                <a:effectLst/>
                <a:latin typeface="Tahoma" panose="020B0604030504040204" pitchFamily="34" charset="0"/>
                <a:ea typeface="Tahoma" panose="020B0604030504040204" pitchFamily="34" charset="0"/>
              </a:rPr>
              <a:t> PENTRU RECLAMATIE</a:t>
            </a:r>
            <a:endParaRPr lang="en-US" sz="3800" b="1" dirty="0">
              <a:effectLst/>
              <a:latin typeface="Tahoma" panose="020B0604030504040204" pitchFamily="34" charset="0"/>
              <a:ea typeface="Tahoma" panose="020B0604030504040204" pitchFamily="34" charset="0"/>
            </a:endParaRPr>
          </a:p>
          <a:p>
            <a:pPr marL="226060" marR="254000">
              <a:lnSpc>
                <a:spcPct val="140000"/>
              </a:lnSpc>
              <a:spcBef>
                <a:spcPts val="0"/>
              </a:spcBef>
              <a:spcAft>
                <a:spcPts val="0"/>
              </a:spcAft>
            </a:pPr>
            <a:r>
              <a:rPr lang="ro-RO" sz="3800" b="1" dirty="0">
                <a:solidFill>
                  <a:srgbClr val="272526"/>
                </a:solidFill>
                <a:effectLst/>
                <a:latin typeface="Tahoma" panose="020B0604030504040204" pitchFamily="34" charset="0"/>
                <a:ea typeface="Tahoma" panose="020B0604030504040204" pitchFamily="34" charset="0"/>
              </a:rPr>
              <a:t>Dacă</a:t>
            </a:r>
            <a:r>
              <a:rPr lang="ro-RO" sz="3800" b="1" spc="-170" dirty="0">
                <a:solidFill>
                  <a:srgbClr val="272526"/>
                </a:solidFill>
                <a:effectLst/>
                <a:latin typeface="Tahoma" panose="020B0604030504040204" pitchFamily="34" charset="0"/>
                <a:ea typeface="Tahoma" panose="020B0604030504040204" pitchFamily="34" charset="0"/>
              </a:rPr>
              <a:t> </a:t>
            </a:r>
            <a:r>
              <a:rPr lang="ro-RO" sz="3800" b="1" dirty="0">
                <a:solidFill>
                  <a:srgbClr val="272526"/>
                </a:solidFill>
                <a:effectLst/>
                <a:latin typeface="Tahoma" panose="020B0604030504040204" pitchFamily="34" charset="0"/>
                <a:ea typeface="Tahoma" panose="020B0604030504040204" pitchFamily="34" charset="0"/>
              </a:rPr>
              <a:t>Asociația</a:t>
            </a:r>
            <a:r>
              <a:rPr lang="ro-RO" sz="3800" b="1" spc="-170" dirty="0">
                <a:solidFill>
                  <a:srgbClr val="272526"/>
                </a:solidFill>
                <a:effectLst/>
                <a:latin typeface="Tahoma" panose="020B0604030504040204" pitchFamily="34" charset="0"/>
                <a:ea typeface="Tahoma" panose="020B0604030504040204" pitchFamily="34" charset="0"/>
              </a:rPr>
              <a:t> </a:t>
            </a:r>
            <a:r>
              <a:rPr lang="ro-RO" sz="3800" b="1" dirty="0">
                <a:solidFill>
                  <a:srgbClr val="272526"/>
                </a:solidFill>
                <a:effectLst/>
                <a:latin typeface="Tahoma" panose="020B0604030504040204" pitchFamily="34" charset="0"/>
                <a:ea typeface="Tahoma" panose="020B0604030504040204" pitchFamily="34" charset="0"/>
              </a:rPr>
              <a:t>pentru</a:t>
            </a:r>
            <a:r>
              <a:rPr lang="ro-RO" sz="3800" b="1" spc="-165" dirty="0">
                <a:solidFill>
                  <a:srgbClr val="272526"/>
                </a:solidFill>
                <a:effectLst/>
                <a:latin typeface="Tahoma" panose="020B0604030504040204" pitchFamily="34" charset="0"/>
                <a:ea typeface="Tahoma" panose="020B0604030504040204" pitchFamily="34" charset="0"/>
              </a:rPr>
              <a:t> </a:t>
            </a:r>
            <a:r>
              <a:rPr lang="ro-RO" sz="3800" b="1" dirty="0">
                <a:solidFill>
                  <a:srgbClr val="272526"/>
                </a:solidFill>
                <a:effectLst/>
                <a:latin typeface="Tahoma" panose="020B0604030504040204" pitchFamily="34" charset="0"/>
                <a:ea typeface="Tahoma" panose="020B0604030504040204" pitchFamily="34" charset="0"/>
              </a:rPr>
              <a:t>Protecția</a:t>
            </a:r>
            <a:r>
              <a:rPr lang="ro-RO" sz="3800" b="1" spc="-170" dirty="0">
                <a:solidFill>
                  <a:srgbClr val="272526"/>
                </a:solidFill>
                <a:effectLst/>
                <a:latin typeface="Tahoma" panose="020B0604030504040204" pitchFamily="34" charset="0"/>
                <a:ea typeface="Tahoma" panose="020B0604030504040204" pitchFamily="34" charset="0"/>
              </a:rPr>
              <a:t> </a:t>
            </a:r>
            <a:r>
              <a:rPr lang="ro-RO" sz="3800" b="1" dirty="0">
                <a:solidFill>
                  <a:srgbClr val="272526"/>
                </a:solidFill>
                <a:effectLst/>
                <a:latin typeface="Tahoma" panose="020B0604030504040204" pitchFamily="34" charset="0"/>
                <a:ea typeface="Tahoma" panose="020B0604030504040204" pitchFamily="34" charset="0"/>
              </a:rPr>
              <a:t>Consumatorilor</a:t>
            </a:r>
            <a:r>
              <a:rPr lang="ro-RO" sz="3800" b="1" spc="-165" dirty="0">
                <a:solidFill>
                  <a:srgbClr val="272526"/>
                </a:solidFill>
                <a:effectLst/>
                <a:latin typeface="Tahoma" panose="020B0604030504040204" pitchFamily="34" charset="0"/>
                <a:ea typeface="Tahoma" panose="020B0604030504040204" pitchFamily="34" charset="0"/>
              </a:rPr>
              <a:t> </a:t>
            </a:r>
            <a:r>
              <a:rPr lang="ro-RO" sz="3800" b="1" dirty="0">
                <a:solidFill>
                  <a:srgbClr val="272526"/>
                </a:solidFill>
                <a:effectLst/>
                <a:latin typeface="Tahoma" panose="020B0604030504040204" pitchFamily="34" charset="0"/>
                <a:ea typeface="Tahoma" panose="020B0604030504040204" pitchFamily="34" charset="0"/>
              </a:rPr>
              <a:t>nu</a:t>
            </a:r>
            <a:r>
              <a:rPr lang="ro-RO" sz="3800" b="1" spc="-170" dirty="0">
                <a:solidFill>
                  <a:srgbClr val="272526"/>
                </a:solidFill>
                <a:effectLst/>
                <a:latin typeface="Tahoma" panose="020B0604030504040204" pitchFamily="34" charset="0"/>
                <a:ea typeface="Tahoma" panose="020B0604030504040204" pitchFamily="34" charset="0"/>
              </a:rPr>
              <a:t> </a:t>
            </a:r>
            <a:r>
              <a:rPr lang="ro-RO" sz="3800" b="1" spc="-40" dirty="0">
                <a:solidFill>
                  <a:srgbClr val="272526"/>
                </a:solidFill>
                <a:effectLst/>
                <a:latin typeface="Tahoma" panose="020B0604030504040204" pitchFamily="34" charset="0"/>
                <a:ea typeface="Tahoma" panose="020B0604030504040204" pitchFamily="34" charset="0"/>
              </a:rPr>
              <a:t>va </a:t>
            </a:r>
            <a:r>
              <a:rPr lang="ro-RO" sz="3800" b="1" dirty="0">
                <a:solidFill>
                  <a:srgbClr val="272526"/>
                </a:solidFill>
                <a:effectLst/>
                <a:latin typeface="Tahoma" panose="020B0604030504040204" pitchFamily="34" charset="0"/>
                <a:ea typeface="Tahoma" panose="020B0604030504040204" pitchFamily="34" charset="0"/>
              </a:rPr>
              <a:t>poate</a:t>
            </a:r>
            <a:r>
              <a:rPr lang="ro-RO" sz="3800" b="1" spc="-175" dirty="0">
                <a:solidFill>
                  <a:srgbClr val="272526"/>
                </a:solidFill>
                <a:effectLst/>
                <a:latin typeface="Tahoma" panose="020B0604030504040204" pitchFamily="34" charset="0"/>
                <a:ea typeface="Tahoma" panose="020B0604030504040204" pitchFamily="34" charset="0"/>
              </a:rPr>
              <a:t> </a:t>
            </a:r>
            <a:r>
              <a:rPr lang="ro-RO" sz="3800" b="1" dirty="0">
                <a:solidFill>
                  <a:srgbClr val="272526"/>
                </a:solidFill>
                <a:effectLst/>
                <a:latin typeface="Tahoma" panose="020B0604030504040204" pitchFamily="34" charset="0"/>
                <a:ea typeface="Tahoma" panose="020B0604030504040204" pitchFamily="34" charset="0"/>
              </a:rPr>
              <a:t>soluționa</a:t>
            </a:r>
            <a:r>
              <a:rPr lang="ro-RO" sz="3800" b="1" spc="-175" dirty="0">
                <a:solidFill>
                  <a:srgbClr val="272526"/>
                </a:solidFill>
                <a:effectLst/>
                <a:latin typeface="Tahoma" panose="020B0604030504040204" pitchFamily="34" charset="0"/>
                <a:ea typeface="Tahoma" panose="020B0604030504040204" pitchFamily="34" charset="0"/>
              </a:rPr>
              <a:t> </a:t>
            </a:r>
            <a:r>
              <a:rPr lang="en-GB" sz="3800" b="1" dirty="0" err="1">
                <a:solidFill>
                  <a:srgbClr val="272526"/>
                </a:solidFill>
                <a:effectLst/>
                <a:latin typeface="Tahoma" panose="020B0604030504040204" pitchFamily="34" charset="0"/>
                <a:ea typeface="Tahoma" panose="020B0604030504040204" pitchFamily="34" charset="0"/>
              </a:rPr>
              <a:t>problema</a:t>
            </a:r>
            <a:r>
              <a:rPr lang="ro-RO" sz="3800" b="1" dirty="0">
                <a:solidFill>
                  <a:srgbClr val="272526"/>
                </a:solidFill>
                <a:effectLst/>
                <a:latin typeface="Tahoma" panose="020B0604030504040204" pitchFamily="34" charset="0"/>
                <a:ea typeface="Tahoma" panose="020B0604030504040204" pitchFamily="34" charset="0"/>
              </a:rPr>
              <a:t>,</a:t>
            </a:r>
            <a:r>
              <a:rPr lang="ro-RO" sz="3800" b="1" spc="-175" dirty="0">
                <a:solidFill>
                  <a:srgbClr val="272526"/>
                </a:solidFill>
                <a:effectLst/>
                <a:latin typeface="Tahoma" panose="020B0604030504040204" pitchFamily="34" charset="0"/>
                <a:ea typeface="Tahoma" panose="020B0604030504040204" pitchFamily="34" charset="0"/>
              </a:rPr>
              <a:t> </a:t>
            </a:r>
            <a:r>
              <a:rPr lang="en-GB" sz="3800" b="1" spc="-175" dirty="0" err="1">
                <a:solidFill>
                  <a:srgbClr val="272526"/>
                </a:solidFill>
                <a:effectLst/>
                <a:latin typeface="Tahoma" panose="020B0604030504040204" pitchFamily="34" charset="0"/>
                <a:ea typeface="Tahoma" panose="020B0604030504040204" pitchFamily="34" charset="0"/>
              </a:rPr>
              <a:t>adresati-va</a:t>
            </a:r>
            <a:r>
              <a:rPr lang="en-GB" sz="3800" b="1" spc="-175" dirty="0">
                <a:solidFill>
                  <a:srgbClr val="272526"/>
                </a:solidFill>
                <a:effectLst/>
                <a:latin typeface="Tahoma" panose="020B0604030504040204" pitchFamily="34" charset="0"/>
                <a:ea typeface="Tahoma" panose="020B0604030504040204" pitchFamily="34" charset="0"/>
              </a:rPr>
              <a:t> </a:t>
            </a:r>
            <a:r>
              <a:rPr lang="en-GB" sz="3800" b="1" spc="-175" dirty="0" err="1">
                <a:solidFill>
                  <a:srgbClr val="272526"/>
                </a:solidFill>
                <a:effectLst/>
                <a:latin typeface="Tahoma" panose="020B0604030504040204" pitchFamily="34" charset="0"/>
                <a:ea typeface="Tahoma" panose="020B0604030504040204" pitchFamily="34" charset="0"/>
              </a:rPr>
              <a:t>Comisari</a:t>
            </a:r>
            <a:r>
              <a:rPr lang="en-GB" sz="3800" b="1" spc="-175" dirty="0" err="1">
                <a:solidFill>
                  <a:srgbClr val="272526"/>
                </a:solidFill>
                <a:latin typeface="Tahoma" panose="020B0604030504040204" pitchFamily="34" charset="0"/>
                <a:ea typeface="Tahoma" panose="020B0604030504040204" pitchFamily="34" charset="0"/>
              </a:rPr>
              <a:t>atului</a:t>
            </a:r>
            <a:r>
              <a:rPr lang="en-GB" sz="3800" b="1" spc="-175" dirty="0">
                <a:solidFill>
                  <a:srgbClr val="272526"/>
                </a:solidFill>
                <a:latin typeface="Tahoma" panose="020B0604030504040204" pitchFamily="34" charset="0"/>
                <a:ea typeface="Tahoma" panose="020B0604030504040204" pitchFamily="34" charset="0"/>
              </a:rPr>
              <a:t> </a:t>
            </a:r>
            <a:r>
              <a:rPr lang="en-GB" sz="3800" b="1" spc="-175" dirty="0" err="1">
                <a:solidFill>
                  <a:srgbClr val="272526"/>
                </a:solidFill>
                <a:latin typeface="Tahoma" panose="020B0604030504040204" pitchFamily="34" charset="0"/>
                <a:ea typeface="Tahoma" panose="020B0604030504040204" pitchFamily="34" charset="0"/>
              </a:rPr>
              <a:t>Judetean</a:t>
            </a:r>
            <a:r>
              <a:rPr lang="en-GB" sz="3800" b="1" spc="-175" dirty="0">
                <a:solidFill>
                  <a:srgbClr val="272526"/>
                </a:solidFill>
                <a:latin typeface="Tahoma" panose="020B0604030504040204" pitchFamily="34" charset="0"/>
                <a:ea typeface="Tahoma" panose="020B0604030504040204" pitchFamily="34" charset="0"/>
              </a:rPr>
              <a:t> </a:t>
            </a:r>
            <a:r>
              <a:rPr lang="en-GB" sz="3800" b="1" spc="-175" dirty="0" err="1">
                <a:solidFill>
                  <a:srgbClr val="272526"/>
                </a:solidFill>
                <a:latin typeface="Tahoma" panose="020B0604030504040204" pitchFamily="34" charset="0"/>
                <a:ea typeface="Tahoma" panose="020B0604030504040204" pitchFamily="34" charset="0"/>
              </a:rPr>
              <a:t>Pentru</a:t>
            </a:r>
            <a:r>
              <a:rPr lang="en-GB" sz="3800" b="1" spc="-175" dirty="0">
                <a:solidFill>
                  <a:srgbClr val="272526"/>
                </a:solidFill>
                <a:latin typeface="Tahoma" panose="020B0604030504040204" pitchFamily="34" charset="0"/>
                <a:ea typeface="Tahoma" panose="020B0604030504040204" pitchFamily="34" charset="0"/>
              </a:rPr>
              <a:t> </a:t>
            </a:r>
            <a:r>
              <a:rPr lang="ro-RO" sz="3800" b="1" spc="-170" dirty="0">
                <a:solidFill>
                  <a:srgbClr val="272526"/>
                </a:solidFill>
                <a:effectLst/>
                <a:latin typeface="Tahoma" panose="020B0604030504040204" pitchFamily="34" charset="0"/>
                <a:ea typeface="Tahoma" panose="020B0604030504040204" pitchFamily="34" charset="0"/>
              </a:rPr>
              <a:t> </a:t>
            </a:r>
            <a:r>
              <a:rPr lang="en-GB" sz="3800" b="1" spc="-170" dirty="0" err="1">
                <a:solidFill>
                  <a:srgbClr val="272526"/>
                </a:solidFill>
                <a:effectLst/>
                <a:latin typeface="Tahoma" panose="020B0604030504040204" pitchFamily="34" charset="0"/>
                <a:ea typeface="Tahoma" panose="020B0604030504040204" pitchFamily="34" charset="0"/>
              </a:rPr>
              <a:t>protectia</a:t>
            </a:r>
            <a:r>
              <a:rPr lang="en-GB" sz="3800" b="1" spc="-170" dirty="0">
                <a:solidFill>
                  <a:srgbClr val="272526"/>
                </a:solidFill>
                <a:effectLst/>
                <a:latin typeface="Tahoma" panose="020B0604030504040204" pitchFamily="34" charset="0"/>
                <a:ea typeface="Tahoma" panose="020B0604030504040204" pitchFamily="34" charset="0"/>
              </a:rPr>
              <a:t> </a:t>
            </a:r>
            <a:r>
              <a:rPr lang="en-GB" sz="3800" b="1" spc="-170" dirty="0" err="1">
                <a:solidFill>
                  <a:srgbClr val="272526"/>
                </a:solidFill>
                <a:effectLst/>
                <a:latin typeface="Tahoma" panose="020B0604030504040204" pitchFamily="34" charset="0"/>
                <a:ea typeface="Tahoma" panose="020B0604030504040204" pitchFamily="34" charset="0"/>
              </a:rPr>
              <a:t>Consumatorului</a:t>
            </a:r>
            <a:r>
              <a:rPr lang="en-GB" sz="3800" b="1" spc="-170" dirty="0">
                <a:solidFill>
                  <a:srgbClr val="272526"/>
                </a:solidFill>
                <a:effectLst/>
                <a:latin typeface="Tahoma" panose="020B0604030504040204" pitchFamily="34" charset="0"/>
                <a:ea typeface="Tahoma" panose="020B0604030504040204" pitchFamily="34" charset="0"/>
              </a:rPr>
              <a:t>, in </a:t>
            </a:r>
            <a:r>
              <a:rPr lang="ro-RO" sz="3800" b="1" dirty="0">
                <a:solidFill>
                  <a:srgbClr val="272526"/>
                </a:solidFill>
                <a:effectLst/>
                <a:latin typeface="Tahoma" panose="020B0604030504040204" pitchFamily="34" charset="0"/>
                <a:ea typeface="Tahoma" panose="020B0604030504040204" pitchFamily="34" charset="0"/>
              </a:rPr>
              <a:t>final</a:t>
            </a:r>
            <a:r>
              <a:rPr lang="en-GB" sz="3800" b="1" dirty="0">
                <a:solidFill>
                  <a:srgbClr val="272526"/>
                </a:solidFill>
                <a:effectLst/>
                <a:latin typeface="Tahoma" panose="020B0604030504040204" pitchFamily="34" charset="0"/>
                <a:ea typeface="Tahoma" panose="020B0604030504040204" pitchFamily="34" charset="0"/>
              </a:rPr>
              <a:t>,</a:t>
            </a:r>
            <a:r>
              <a:rPr lang="ro-RO" sz="3800" b="1" spc="-175" dirty="0">
                <a:solidFill>
                  <a:srgbClr val="272526"/>
                </a:solidFill>
                <a:effectLst/>
                <a:latin typeface="Tahoma" panose="020B0604030504040204" pitchFamily="34" charset="0"/>
                <a:ea typeface="Tahoma" panose="020B0604030504040204" pitchFamily="34" charset="0"/>
              </a:rPr>
              <a:t> </a:t>
            </a:r>
            <a:r>
              <a:rPr lang="en-GB" sz="3800" b="1" spc="-175" dirty="0" err="1">
                <a:solidFill>
                  <a:srgbClr val="272526"/>
                </a:solidFill>
                <a:effectLst/>
                <a:latin typeface="Tahoma" panose="020B0604030504040204" pitchFamily="34" charset="0"/>
                <a:ea typeface="Tahoma" panose="020B0604030504040204" pitchFamily="34" charset="0"/>
              </a:rPr>
              <a:t>puteti</a:t>
            </a:r>
            <a:r>
              <a:rPr lang="en-GB" sz="3800" b="1" spc="-175" dirty="0">
                <a:solidFill>
                  <a:srgbClr val="272526"/>
                </a:solidFill>
                <a:effectLst/>
                <a:latin typeface="Tahoma" panose="020B0604030504040204" pitchFamily="34" charset="0"/>
                <a:ea typeface="Tahoma" panose="020B0604030504040204" pitchFamily="34" charset="0"/>
              </a:rPr>
              <a:t>  ap e la  </a:t>
            </a:r>
            <a:r>
              <a:rPr lang="en-GB" sz="3800" b="1" spc="-175" dirty="0" err="1">
                <a:solidFill>
                  <a:srgbClr val="272526"/>
                </a:solidFill>
                <a:effectLst/>
                <a:latin typeface="Tahoma" panose="020B0604030504040204" pitchFamily="34" charset="0"/>
                <a:ea typeface="Tahoma" panose="020B0604030504040204" pitchFamily="34" charset="0"/>
              </a:rPr>
              <a:t>la</a:t>
            </a:r>
            <a:r>
              <a:rPr lang="en-GB" sz="3800" b="1" spc="-175" dirty="0">
                <a:solidFill>
                  <a:srgbClr val="272526"/>
                </a:solidFill>
                <a:effectLst/>
                <a:latin typeface="Tahoma" panose="020B0604030504040204" pitchFamily="34" charset="0"/>
                <a:ea typeface="Tahoma" panose="020B0604030504040204" pitchFamily="34" charset="0"/>
              </a:rPr>
              <a:t>  </a:t>
            </a:r>
            <a:r>
              <a:rPr lang="ro-RO" sz="3800" b="1" dirty="0">
                <a:solidFill>
                  <a:srgbClr val="272526"/>
                </a:solidFill>
                <a:effectLst/>
                <a:latin typeface="Tahoma" panose="020B0604030504040204" pitchFamily="34" charset="0"/>
                <a:ea typeface="Tahoma" panose="020B0604030504040204" pitchFamily="34" charset="0"/>
              </a:rPr>
              <a:t>Autorita</a:t>
            </a:r>
            <a:r>
              <a:rPr lang="en-GB" sz="3800" b="1" dirty="0">
                <a:solidFill>
                  <a:srgbClr val="272526"/>
                </a:solidFill>
                <a:effectLst/>
                <a:latin typeface="Tahoma" panose="020B0604030504040204" pitchFamily="34" charset="0"/>
                <a:ea typeface="Tahoma" panose="020B0604030504040204" pitchFamily="34" charset="0"/>
              </a:rPr>
              <a:t>tea</a:t>
            </a:r>
            <a:r>
              <a:rPr lang="ro-RO" sz="3800" b="1" spc="-160" dirty="0">
                <a:solidFill>
                  <a:srgbClr val="272526"/>
                </a:solidFill>
                <a:effectLst/>
                <a:latin typeface="Tahoma" panose="020B0604030504040204" pitchFamily="34" charset="0"/>
                <a:ea typeface="Tahoma" panose="020B0604030504040204" pitchFamily="34" charset="0"/>
              </a:rPr>
              <a:t> </a:t>
            </a:r>
            <a:r>
              <a:rPr lang="ro-RO" sz="3800" b="1" dirty="0">
                <a:solidFill>
                  <a:srgbClr val="272526"/>
                </a:solidFill>
                <a:effectLst/>
                <a:latin typeface="Tahoma" panose="020B0604030504040204" pitchFamily="34" charset="0"/>
                <a:ea typeface="Tahoma" panose="020B0604030504040204" pitchFamily="34" charset="0"/>
              </a:rPr>
              <a:t>Național</a:t>
            </a:r>
            <a:r>
              <a:rPr lang="en-GB" sz="3800" b="1" dirty="0">
                <a:solidFill>
                  <a:srgbClr val="272526"/>
                </a:solidFill>
                <a:effectLst/>
                <a:latin typeface="Tahoma" panose="020B0604030504040204" pitchFamily="34" charset="0"/>
                <a:ea typeface="Tahoma" panose="020B0604030504040204" pitchFamily="34" charset="0"/>
              </a:rPr>
              <a:t>a </a:t>
            </a:r>
            <a:r>
              <a:rPr lang="ro-RO" sz="3800" b="1" spc="-160" dirty="0">
                <a:solidFill>
                  <a:srgbClr val="272526"/>
                </a:solidFill>
                <a:effectLst/>
                <a:latin typeface="Tahoma" panose="020B0604030504040204" pitchFamily="34" charset="0"/>
                <a:ea typeface="Tahoma" panose="020B0604030504040204" pitchFamily="34" charset="0"/>
              </a:rPr>
              <a:t> </a:t>
            </a:r>
            <a:r>
              <a:rPr lang="en-GB" sz="3800" b="1" spc="-160" dirty="0">
                <a:solidFill>
                  <a:srgbClr val="272526"/>
                </a:solidFill>
                <a:latin typeface="Tahoma" panose="020B0604030504040204" pitchFamily="34" charset="0"/>
                <a:ea typeface="Tahoma" panose="020B0604030504040204" pitchFamily="34" charset="0"/>
              </a:rPr>
              <a:t>P</a:t>
            </a:r>
            <a:r>
              <a:rPr lang="ro-RO" sz="3800" b="1" dirty="0">
                <a:solidFill>
                  <a:srgbClr val="272526"/>
                </a:solidFill>
                <a:effectLst/>
                <a:latin typeface="Tahoma" panose="020B0604030504040204" pitchFamily="34" charset="0"/>
                <a:ea typeface="Tahoma" panose="020B0604030504040204" pitchFamily="34" charset="0"/>
              </a:rPr>
              <a:t>entru</a:t>
            </a:r>
            <a:r>
              <a:rPr lang="ro-RO" sz="3800" b="1" spc="-160" dirty="0">
                <a:solidFill>
                  <a:srgbClr val="272526"/>
                </a:solidFill>
                <a:effectLst/>
                <a:latin typeface="Tahoma" panose="020B0604030504040204" pitchFamily="34" charset="0"/>
                <a:ea typeface="Tahoma" panose="020B0604030504040204" pitchFamily="34" charset="0"/>
              </a:rPr>
              <a:t> </a:t>
            </a:r>
            <a:r>
              <a:rPr lang="ro-RO" sz="3800" b="1" dirty="0">
                <a:solidFill>
                  <a:srgbClr val="272526"/>
                </a:solidFill>
                <a:effectLst/>
                <a:latin typeface="Tahoma" panose="020B0604030504040204" pitchFamily="34" charset="0"/>
                <a:ea typeface="Tahoma" panose="020B0604030504040204" pitchFamily="34" charset="0"/>
              </a:rPr>
              <a:t>Protecția Consumatorilor</a:t>
            </a:r>
            <a:r>
              <a:rPr lang="ro-RO" sz="3800" b="1" spc="-85" dirty="0">
                <a:solidFill>
                  <a:srgbClr val="272526"/>
                </a:solidFill>
                <a:effectLst/>
                <a:latin typeface="Tahoma" panose="020B0604030504040204" pitchFamily="34" charset="0"/>
                <a:ea typeface="Tahoma" panose="020B0604030504040204" pitchFamily="34" charset="0"/>
              </a:rPr>
              <a:t> </a:t>
            </a:r>
            <a:r>
              <a:rPr lang="ro-RO" sz="3800" dirty="0">
                <a:solidFill>
                  <a:srgbClr val="272526"/>
                </a:solidFill>
                <a:effectLst/>
                <a:latin typeface="Tahoma" panose="020B0604030504040204" pitchFamily="34" charset="0"/>
                <a:ea typeface="Tahoma" panose="020B0604030504040204" pitchFamily="34" charset="0"/>
              </a:rPr>
              <a:t>(</a:t>
            </a:r>
            <a:r>
              <a:rPr lang="ro-RO" sz="3800" b="1" dirty="0">
                <a:solidFill>
                  <a:srgbClr val="272526"/>
                </a:solidFill>
                <a:effectLst/>
                <a:latin typeface="Tahoma" panose="020B0604030504040204" pitchFamily="34" charset="0"/>
                <a:ea typeface="Tahoma" panose="020B0604030504040204" pitchFamily="34" charset="0"/>
              </a:rPr>
              <a:t>ANPC</a:t>
            </a:r>
            <a:r>
              <a:rPr lang="ro-RO" sz="3300" b="1" dirty="0">
                <a:solidFill>
                  <a:srgbClr val="272526"/>
                </a:solidFill>
                <a:effectLst/>
                <a:latin typeface="Tahoma" panose="020B0604030504040204" pitchFamily="34" charset="0"/>
                <a:ea typeface="Tahoma" panose="020B0604030504040204" pitchFamily="34" charset="0"/>
              </a:rPr>
              <a:t>)</a:t>
            </a:r>
            <a:r>
              <a:rPr lang="en-GB" sz="3300" b="1" dirty="0">
                <a:solidFill>
                  <a:srgbClr val="272526"/>
                </a:solidFill>
                <a:effectLst/>
                <a:latin typeface="Tahoma" panose="020B0604030504040204" pitchFamily="34" charset="0"/>
                <a:ea typeface="Tahoma" panose="020B0604030504040204" pitchFamily="34" charset="0"/>
              </a:rPr>
              <a:t>.</a:t>
            </a:r>
            <a:endParaRPr lang="en-US" sz="3300" b="1" dirty="0">
              <a:effectLst/>
              <a:latin typeface="Tahoma" panose="020B0604030504040204" pitchFamily="34" charset="0"/>
              <a:ea typeface="Tahoma" panose="020B0604030504040204" pitchFamily="34" charset="0"/>
            </a:endParaRPr>
          </a:p>
          <a:p>
            <a:endParaRPr lang="en-US" sz="2400" dirty="0"/>
          </a:p>
        </p:txBody>
      </p:sp>
    </p:spTree>
    <p:extLst>
      <p:ext uri="{BB962C8B-B14F-4D97-AF65-F5344CB8AC3E}">
        <p14:creationId xmlns:p14="http://schemas.microsoft.com/office/powerpoint/2010/main" val="191071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F58C66-E891-4C9C-B0C0-58FE0150787F}"/>
              </a:ext>
            </a:extLst>
          </p:cNvPr>
          <p:cNvSpPr>
            <a:spLocks noGrp="1"/>
          </p:cNvSpPr>
          <p:nvPr>
            <p:ph type="title"/>
          </p:nvPr>
        </p:nvSpPr>
        <p:spPr>
          <a:xfrm>
            <a:off x="1154954" y="731520"/>
            <a:ext cx="9550560" cy="949112"/>
          </a:xfrm>
        </p:spPr>
        <p:txBody>
          <a:bodyPr/>
          <a:lstStyle/>
          <a:p>
            <a:pPr algn="ctr"/>
            <a:r>
              <a:rPr lang="en-GB" sz="3200" b="1" kern="0" dirty="0">
                <a:solidFill>
                  <a:schemeClr val="bg1"/>
                </a:solidFill>
                <a:effectLst/>
                <a:latin typeface="Tahoma" panose="020B0604030504040204" pitchFamily="34" charset="0"/>
                <a:ea typeface="Tahoma" panose="020B0604030504040204" pitchFamily="34" charset="0"/>
              </a:rPr>
              <a:t/>
            </a:r>
            <a:br>
              <a:rPr lang="en-GB" sz="3200" b="1" kern="0" dirty="0">
                <a:solidFill>
                  <a:schemeClr val="bg1"/>
                </a:solidFill>
                <a:effectLst/>
                <a:latin typeface="Tahoma" panose="020B0604030504040204" pitchFamily="34" charset="0"/>
                <a:ea typeface="Tahoma" panose="020B0604030504040204" pitchFamily="34" charset="0"/>
              </a:rPr>
            </a:br>
            <a:r>
              <a:rPr lang="ro-RO" sz="3200" b="1" kern="0" dirty="0">
                <a:solidFill>
                  <a:schemeClr val="bg1"/>
                </a:solidFill>
                <a:effectLst/>
                <a:latin typeface="Tahoma" panose="020B0604030504040204" pitchFamily="34" charset="0"/>
                <a:ea typeface="Tahoma" panose="020B0604030504040204" pitchFamily="34" charset="0"/>
              </a:rPr>
              <a:t>Bunurile nu </a:t>
            </a:r>
            <a:r>
              <a:rPr lang="ro-RO" sz="3200" b="1" kern="0" spc="-15" dirty="0">
                <a:solidFill>
                  <a:schemeClr val="bg1"/>
                </a:solidFill>
                <a:effectLst/>
                <a:latin typeface="Tahoma" panose="020B0604030504040204" pitchFamily="34" charset="0"/>
                <a:ea typeface="Tahoma" panose="020B0604030504040204" pitchFamily="34" charset="0"/>
              </a:rPr>
              <a:t>prezinta </a:t>
            </a:r>
            <a:r>
              <a:rPr lang="ro-RO" sz="3200" b="1" kern="0" spc="-20" dirty="0">
                <a:solidFill>
                  <a:schemeClr val="bg1"/>
                </a:solidFill>
                <a:effectLst/>
                <a:latin typeface="Tahoma" panose="020B0604030504040204" pitchFamily="34" charset="0"/>
                <a:ea typeface="Tahoma" panose="020B0604030504040204" pitchFamily="34" charset="0"/>
              </a:rPr>
              <a:t>defecte </a:t>
            </a:r>
            <a:r>
              <a:rPr lang="ro-RO" sz="3200" b="1" kern="0" dirty="0">
                <a:solidFill>
                  <a:schemeClr val="bg1"/>
                </a:solidFill>
                <a:effectLst/>
                <a:latin typeface="Tahoma" panose="020B0604030504040204" pitchFamily="34" charset="0"/>
                <a:ea typeface="Tahoma" panose="020B0604030504040204" pitchFamily="34" charset="0"/>
              </a:rPr>
              <a:t>dar doriti sa </a:t>
            </a:r>
            <a:r>
              <a:rPr lang="ro-RO" sz="3200" b="1" kern="0" spc="-25" dirty="0">
                <a:solidFill>
                  <a:schemeClr val="bg1"/>
                </a:solidFill>
                <a:effectLst/>
                <a:latin typeface="Tahoma" panose="020B0604030504040204" pitchFamily="34" charset="0"/>
                <a:ea typeface="Tahoma" panose="020B0604030504040204" pitchFamily="34" charset="0"/>
              </a:rPr>
              <a:t>le</a:t>
            </a:r>
            <a:r>
              <a:rPr lang="ro-RO" sz="3200" b="1" kern="0" spc="-315" dirty="0">
                <a:solidFill>
                  <a:schemeClr val="bg1"/>
                </a:solidFill>
                <a:effectLst/>
                <a:latin typeface="Tahoma" panose="020B0604030504040204" pitchFamily="34" charset="0"/>
                <a:ea typeface="Tahoma" panose="020B0604030504040204" pitchFamily="34" charset="0"/>
              </a:rPr>
              <a:t> </a:t>
            </a:r>
            <a:r>
              <a:rPr lang="ro-RO" sz="3200" b="1" kern="0" dirty="0">
                <a:solidFill>
                  <a:schemeClr val="bg1"/>
                </a:solidFill>
                <a:effectLst/>
                <a:latin typeface="Tahoma" panose="020B0604030504040204" pitchFamily="34" charset="0"/>
                <a:ea typeface="Tahoma" panose="020B0604030504040204" pitchFamily="34" charset="0"/>
              </a:rPr>
              <a:t>returnati</a:t>
            </a:r>
            <a:r>
              <a:rPr lang="en-US" sz="3600" b="1" kern="0" dirty="0">
                <a:effectLst/>
                <a:latin typeface="Tahoma" panose="020B0604030504040204" pitchFamily="34" charset="0"/>
                <a:ea typeface="Tahoma" panose="020B0604030504040204" pitchFamily="34" charset="0"/>
              </a:rPr>
              <a:t/>
            </a:r>
            <a:br>
              <a:rPr lang="en-US" sz="3600" b="1" kern="0" dirty="0">
                <a:effectLst/>
                <a:latin typeface="Tahoma" panose="020B0604030504040204" pitchFamily="34" charset="0"/>
                <a:ea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xmlns="" id="{2162C8C8-3E4A-4928-A33E-476885812263}"/>
              </a:ext>
            </a:extLst>
          </p:cNvPr>
          <p:cNvSpPr>
            <a:spLocks noGrp="1"/>
          </p:cNvSpPr>
          <p:nvPr>
            <p:ph idx="1"/>
          </p:nvPr>
        </p:nvSpPr>
        <p:spPr>
          <a:xfrm>
            <a:off x="838199" y="1825625"/>
            <a:ext cx="10739511" cy="4780448"/>
          </a:xfrm>
        </p:spPr>
        <p:txBody>
          <a:bodyPr>
            <a:normAutofit fontScale="92500" lnSpcReduction="10000"/>
          </a:bodyPr>
          <a:lstStyle/>
          <a:p>
            <a:pPr marL="226060" marR="39370">
              <a:lnSpc>
                <a:spcPct val="123000"/>
              </a:lnSpc>
              <a:spcBef>
                <a:spcPts val="105"/>
              </a:spcBef>
              <a:spcAft>
                <a:spcPts val="0"/>
              </a:spcAft>
            </a:pPr>
            <a:endParaRPr lang="en-GB" sz="1600" dirty="0">
              <a:solidFill>
                <a:srgbClr val="272526"/>
              </a:solidFill>
              <a:effectLst/>
              <a:latin typeface="Tahoma" panose="020B0604030504040204" pitchFamily="34" charset="0"/>
              <a:ea typeface="Tahoma" panose="020B0604030504040204" pitchFamily="34" charset="0"/>
            </a:endParaRPr>
          </a:p>
          <a:p>
            <a:pPr marL="226060" marR="39370">
              <a:lnSpc>
                <a:spcPct val="123000"/>
              </a:lnSpc>
              <a:spcBef>
                <a:spcPts val="105"/>
              </a:spcBef>
              <a:spcAft>
                <a:spcPts val="0"/>
              </a:spcAft>
            </a:pPr>
            <a:endParaRPr lang="en-GB" sz="1600" dirty="0">
              <a:solidFill>
                <a:srgbClr val="272526"/>
              </a:solidFill>
              <a:latin typeface="Tahoma" panose="020B0604030504040204" pitchFamily="34" charset="0"/>
              <a:ea typeface="Tahoma" panose="020B0604030504040204" pitchFamily="34" charset="0"/>
            </a:endParaRPr>
          </a:p>
          <a:p>
            <a:pPr marL="226060" marR="39370">
              <a:lnSpc>
                <a:spcPct val="123000"/>
              </a:lnSpc>
              <a:spcBef>
                <a:spcPts val="105"/>
              </a:spcBef>
              <a:spcAft>
                <a:spcPts val="0"/>
              </a:spcAft>
            </a:pPr>
            <a:r>
              <a:rPr lang="ro-RO" b="1" dirty="0">
                <a:solidFill>
                  <a:srgbClr val="272526"/>
                </a:solidFill>
                <a:effectLst/>
                <a:latin typeface="Tahoma" panose="020B0604030504040204" pitchFamily="34" charset="0"/>
                <a:ea typeface="Tahoma" panose="020B0604030504040204" pitchFamily="34" charset="0"/>
              </a:rPr>
              <a:t>Adesea cumpăram bunuri din impuls, apoi constatăm că au o marime sau o culoare nepotrivită, realizând </a:t>
            </a:r>
            <a:r>
              <a:rPr lang="ro-RO" b="1" spc="-15" dirty="0">
                <a:solidFill>
                  <a:srgbClr val="272526"/>
                </a:solidFill>
                <a:effectLst/>
                <a:latin typeface="Tahoma" panose="020B0604030504040204" pitchFamily="34" charset="0"/>
                <a:ea typeface="Tahoma" panose="020B0604030504040204" pitchFamily="34" charset="0"/>
              </a:rPr>
              <a:t>greșeala </a:t>
            </a:r>
            <a:r>
              <a:rPr lang="ro-RO" b="1" dirty="0">
                <a:solidFill>
                  <a:srgbClr val="272526"/>
                </a:solidFill>
                <a:effectLst/>
                <a:latin typeface="Tahoma" panose="020B0604030504040204" pitchFamily="34" charset="0"/>
                <a:ea typeface="Tahoma" panose="020B0604030504040204" pitchFamily="34" charset="0"/>
              </a:rPr>
              <a:t>facută acasă. Sau poate ați cumpărat ceva pentru un membru al familiei si acestuia nu i-a plăcut. Care sunt drepturile dumneavoastră </a:t>
            </a:r>
            <a:r>
              <a:rPr lang="ro-RO" b="1" dirty="0">
                <a:solidFill>
                  <a:srgbClr val="272526"/>
                </a:solidFill>
                <a:latin typeface="Tahoma" panose="020B0604030504040204" pitchFamily="34" charset="0"/>
                <a:ea typeface="Tahoma" panose="020B0604030504040204" pitchFamily="34" charset="0"/>
              </a:rPr>
              <a:t>î</a:t>
            </a:r>
            <a:r>
              <a:rPr lang="ro-RO" b="1" dirty="0">
                <a:solidFill>
                  <a:srgbClr val="272526"/>
                </a:solidFill>
                <a:effectLst/>
                <a:latin typeface="Tahoma" panose="020B0604030504040204" pitchFamily="34" charset="0"/>
                <a:ea typeface="Tahoma" panose="020B0604030504040204" pitchFamily="34" charset="0"/>
              </a:rPr>
              <a:t>n această</a:t>
            </a:r>
            <a:r>
              <a:rPr lang="ro-RO" b="1" spc="-19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situație?</a:t>
            </a:r>
            <a:endParaRPr lang="en-GB" b="1" dirty="0">
              <a:solidFill>
                <a:srgbClr val="272526"/>
              </a:solidFill>
              <a:effectLst/>
              <a:latin typeface="Tahoma" panose="020B0604030504040204" pitchFamily="34" charset="0"/>
              <a:ea typeface="Tahoma" panose="020B0604030504040204" pitchFamily="34" charset="0"/>
            </a:endParaRPr>
          </a:p>
          <a:p>
            <a:pPr marL="226060" marR="39370">
              <a:lnSpc>
                <a:spcPct val="123000"/>
              </a:lnSpc>
              <a:spcBef>
                <a:spcPts val="105"/>
              </a:spcBef>
              <a:spcAft>
                <a:spcPts val="0"/>
              </a:spcAft>
            </a:pPr>
            <a:endParaRPr lang="en-US" b="1" dirty="0">
              <a:effectLst/>
              <a:latin typeface="Tahoma" panose="020B0604030504040204" pitchFamily="34" charset="0"/>
              <a:ea typeface="Tahoma" panose="020B0604030504040204" pitchFamily="34" charset="0"/>
            </a:endParaRPr>
          </a:p>
          <a:p>
            <a:pPr marL="0" marR="0">
              <a:spcBef>
                <a:spcPts val="10"/>
              </a:spcBef>
              <a:spcAft>
                <a:spcPts val="0"/>
              </a:spcAft>
            </a:pPr>
            <a:r>
              <a:rPr lang="ro-RO" b="1" dirty="0">
                <a:effectLst/>
                <a:latin typeface="Tahoma" panose="020B0604030504040204" pitchFamily="34" charset="0"/>
                <a:ea typeface="Tahoma" panose="020B0604030504040204" pitchFamily="34" charset="0"/>
              </a:rPr>
              <a:t> </a:t>
            </a:r>
            <a:r>
              <a:rPr lang="ro-RO" b="1" dirty="0">
                <a:solidFill>
                  <a:srgbClr val="272526"/>
                </a:solidFill>
                <a:latin typeface="Tahoma" panose="020B0604030504040204" pitchFamily="34" charset="0"/>
                <a:ea typeface="Tahoma" panose="020B0604030504040204" pitchFamily="34" charset="0"/>
              </a:rPr>
              <a:t>Î</a:t>
            </a:r>
            <a:r>
              <a:rPr lang="ro-RO" b="1" dirty="0">
                <a:solidFill>
                  <a:srgbClr val="272526"/>
                </a:solidFill>
                <a:effectLst/>
                <a:latin typeface="Tahoma" panose="020B0604030504040204" pitchFamily="34" charset="0"/>
                <a:ea typeface="Tahoma" panose="020B0604030504040204" pitchFamily="34" charset="0"/>
              </a:rPr>
              <a:t>n</a:t>
            </a:r>
            <a:r>
              <a:rPr lang="ro-RO" b="1" spc="-14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cazul</a:t>
            </a:r>
            <a:r>
              <a:rPr lang="ro-RO" b="1" spc="-140" dirty="0">
                <a:solidFill>
                  <a:srgbClr val="272526"/>
                </a:solidFill>
                <a:effectLst/>
                <a:latin typeface="Tahoma" panose="020B0604030504040204" pitchFamily="34" charset="0"/>
                <a:ea typeface="Tahoma" panose="020B0604030504040204" pitchFamily="34" charset="0"/>
              </a:rPr>
              <a:t> </a:t>
            </a:r>
            <a:r>
              <a:rPr lang="ro-RO" b="1" spc="-140" dirty="0">
                <a:solidFill>
                  <a:srgbClr val="272526"/>
                </a:solidFill>
                <a:latin typeface="Tahoma" panose="020B0604030504040204" pitchFamily="34" charset="0"/>
                <a:ea typeface="Tahoma" panose="020B0604030504040204" pitchFamily="34" charset="0"/>
              </a:rPr>
              <a:t>î</a:t>
            </a:r>
            <a:r>
              <a:rPr lang="ro-RO" b="1" dirty="0">
                <a:solidFill>
                  <a:srgbClr val="272526"/>
                </a:solidFill>
                <a:effectLst/>
                <a:latin typeface="Tahoma" panose="020B0604030504040204" pitchFamily="34" charset="0"/>
                <a:ea typeface="Tahoma" panose="020B0604030504040204" pitchFamily="34" charset="0"/>
              </a:rPr>
              <a:t>n</a:t>
            </a:r>
            <a:r>
              <a:rPr lang="ro-RO" b="1" spc="-140" dirty="0">
                <a:solidFill>
                  <a:srgbClr val="272526"/>
                </a:solidFill>
                <a:effectLst/>
                <a:latin typeface="Tahoma" panose="020B0604030504040204" pitchFamily="34" charset="0"/>
                <a:ea typeface="Tahoma" panose="020B0604030504040204" pitchFamily="34" charset="0"/>
              </a:rPr>
              <a:t> </a:t>
            </a:r>
            <a:r>
              <a:rPr lang="ro-RO" b="1" spc="-15" dirty="0">
                <a:solidFill>
                  <a:srgbClr val="272526"/>
                </a:solidFill>
                <a:effectLst/>
                <a:latin typeface="Tahoma" panose="020B0604030504040204" pitchFamily="34" charset="0"/>
                <a:ea typeface="Tahoma" panose="020B0604030504040204" pitchFamily="34" charset="0"/>
              </a:rPr>
              <a:t>care</a:t>
            </a:r>
            <a:r>
              <a:rPr lang="ro-RO" b="1" spc="-14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un</a:t>
            </a:r>
            <a:r>
              <a:rPr lang="ro-RO" b="1" spc="-14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produs</a:t>
            </a:r>
            <a:r>
              <a:rPr lang="ro-RO" b="1" spc="-14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nu</a:t>
            </a:r>
            <a:r>
              <a:rPr lang="ro-RO" b="1" spc="-14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este</a:t>
            </a:r>
            <a:r>
              <a:rPr lang="ro-RO" b="1" spc="-14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defect,</a:t>
            </a:r>
            <a:r>
              <a:rPr lang="ro-RO" b="1" spc="-14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vanzătorul</a:t>
            </a:r>
            <a:r>
              <a:rPr lang="ro-RO" b="1" spc="-14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nu </a:t>
            </a:r>
            <a:r>
              <a:rPr lang="ro-RO" b="1" spc="-15" dirty="0">
                <a:solidFill>
                  <a:srgbClr val="272526"/>
                </a:solidFill>
                <a:effectLst/>
                <a:latin typeface="Tahoma" panose="020B0604030504040204" pitchFamily="34" charset="0"/>
                <a:ea typeface="Tahoma" panose="020B0604030504040204" pitchFamily="34" charset="0"/>
              </a:rPr>
              <a:t>are</a:t>
            </a:r>
            <a:r>
              <a:rPr lang="ro-RO" b="1" spc="-10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obligația</a:t>
            </a:r>
            <a:r>
              <a:rPr lang="ro-RO" b="1" spc="-10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legală</a:t>
            </a:r>
            <a:r>
              <a:rPr lang="ro-RO" b="1" spc="12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să</a:t>
            </a:r>
            <a:r>
              <a:rPr lang="ro-RO" b="1" spc="-10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vi-l</a:t>
            </a:r>
            <a:r>
              <a:rPr lang="ro-RO" b="1" spc="-10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schimbe</a:t>
            </a:r>
            <a:r>
              <a:rPr lang="ro-RO" b="1" spc="-10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sau</a:t>
            </a:r>
            <a:r>
              <a:rPr lang="ro-RO" b="1" spc="-10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să</a:t>
            </a:r>
            <a:r>
              <a:rPr lang="ro-RO" b="1" spc="-10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vă</a:t>
            </a:r>
            <a:r>
              <a:rPr lang="ro-RO" b="1" spc="-105" dirty="0">
                <a:solidFill>
                  <a:srgbClr val="272526"/>
                </a:solidFill>
                <a:effectLst/>
                <a:latin typeface="Tahoma" panose="020B0604030504040204" pitchFamily="34" charset="0"/>
                <a:ea typeface="Tahoma" panose="020B0604030504040204" pitchFamily="34" charset="0"/>
              </a:rPr>
              <a:t> </a:t>
            </a:r>
            <a:r>
              <a:rPr lang="ro-RO" b="1" spc="-15" dirty="0">
                <a:solidFill>
                  <a:srgbClr val="272526"/>
                </a:solidFill>
                <a:effectLst/>
                <a:latin typeface="Tahoma" panose="020B0604030504040204" pitchFamily="34" charset="0"/>
                <a:ea typeface="Tahoma" panose="020B0604030504040204" pitchFamily="34" charset="0"/>
              </a:rPr>
              <a:t>ramburseze </a:t>
            </a:r>
            <a:r>
              <a:rPr lang="ro-RO" b="1" dirty="0">
                <a:solidFill>
                  <a:srgbClr val="272526"/>
                </a:solidFill>
                <a:effectLst/>
                <a:latin typeface="Tahoma" panose="020B0604030504040204" pitchFamily="34" charset="0"/>
                <a:ea typeface="Tahoma" panose="020B0604030504040204" pitchFamily="34" charset="0"/>
              </a:rPr>
              <a:t>banii.</a:t>
            </a:r>
            <a:endParaRPr lang="en-US" b="1" dirty="0">
              <a:effectLst/>
              <a:latin typeface="Tahoma" panose="020B0604030504040204" pitchFamily="34" charset="0"/>
              <a:ea typeface="Tahoma" panose="020B0604030504040204" pitchFamily="34" charset="0"/>
            </a:endParaRPr>
          </a:p>
          <a:p>
            <a:pPr marL="0" marR="106680" lvl="0" indent="0">
              <a:lnSpc>
                <a:spcPct val="132000"/>
              </a:lnSpc>
              <a:spcBef>
                <a:spcPts val="5"/>
              </a:spcBef>
              <a:spcAft>
                <a:spcPts val="0"/>
              </a:spcAft>
              <a:buClr>
                <a:srgbClr val="272526"/>
              </a:buClr>
              <a:buSzPts val="900"/>
              <a:buNone/>
              <a:tabLst>
                <a:tab pos="295275" algn="l"/>
              </a:tabLst>
            </a:pPr>
            <a:r>
              <a:rPr lang="ro-RO" b="1" spc="-15" dirty="0">
                <a:solidFill>
                  <a:srgbClr val="272526"/>
                </a:solidFill>
                <a:effectLst/>
                <a:latin typeface="Tahoma" panose="020B0604030504040204" pitchFamily="34" charset="0"/>
                <a:ea typeface="Tahoma" panose="020B0604030504040204" pitchFamily="34" charset="0"/>
              </a:rPr>
              <a:t>Totuși,</a:t>
            </a:r>
            <a:r>
              <a:rPr lang="ro-RO" b="1" spc="-20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unii</a:t>
            </a:r>
            <a:r>
              <a:rPr lang="ro-RO" b="1" spc="-20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vanzători</a:t>
            </a:r>
            <a:r>
              <a:rPr lang="ro-RO" b="1" spc="-20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pot</a:t>
            </a:r>
            <a:r>
              <a:rPr lang="ro-RO" b="1" spc="-20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avea</a:t>
            </a:r>
            <a:r>
              <a:rPr lang="ro-RO" b="1" spc="-20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o</a:t>
            </a:r>
            <a:r>
              <a:rPr lang="ro-RO" b="1" spc="-20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abordare</a:t>
            </a:r>
            <a:r>
              <a:rPr lang="ro-RO" b="1" spc="-20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determinată</a:t>
            </a:r>
            <a:r>
              <a:rPr lang="ro-RO" b="1" spc="-200" dirty="0">
                <a:solidFill>
                  <a:srgbClr val="272526"/>
                </a:solidFill>
                <a:effectLst/>
                <a:latin typeface="Tahoma" panose="020B0604030504040204" pitchFamily="34" charset="0"/>
                <a:ea typeface="Tahoma" panose="020B0604030504040204" pitchFamily="34" charset="0"/>
              </a:rPr>
              <a:t> </a:t>
            </a:r>
            <a:r>
              <a:rPr lang="ro-RO" b="1" spc="-35" dirty="0">
                <a:solidFill>
                  <a:srgbClr val="272526"/>
                </a:solidFill>
                <a:effectLst/>
                <a:latin typeface="Tahoma" panose="020B0604030504040204" pitchFamily="34" charset="0"/>
                <a:ea typeface="Tahoma" panose="020B0604030504040204" pitchFamily="34" charset="0"/>
              </a:rPr>
              <a:t>de </a:t>
            </a:r>
            <a:r>
              <a:rPr lang="ro-RO" b="1" dirty="0">
                <a:solidFill>
                  <a:srgbClr val="272526"/>
                </a:solidFill>
                <a:effectLst/>
                <a:latin typeface="Tahoma" panose="020B0604030504040204" pitchFamily="34" charset="0"/>
                <a:ea typeface="Tahoma" panose="020B0604030504040204" pitchFamily="34" charset="0"/>
              </a:rPr>
              <a:t>politica lor comercială si v-ar putea permite returnarea bunurilor</a:t>
            </a:r>
            <a:r>
              <a:rPr lang="ro-RO" b="1" spc="-13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nefolosite</a:t>
            </a:r>
            <a:r>
              <a:rPr lang="ro-RO" b="1" spc="-130" dirty="0">
                <a:solidFill>
                  <a:srgbClr val="272526"/>
                </a:solidFill>
                <a:effectLst/>
                <a:latin typeface="Tahoma" panose="020B0604030504040204" pitchFamily="34" charset="0"/>
                <a:ea typeface="Tahoma" panose="020B0604030504040204" pitchFamily="34" charset="0"/>
              </a:rPr>
              <a:t> </a:t>
            </a:r>
            <a:r>
              <a:rPr lang="ro-RO" b="1" spc="-130" dirty="0">
                <a:solidFill>
                  <a:srgbClr val="272526"/>
                </a:solidFill>
                <a:latin typeface="Tahoma" panose="020B0604030504040204" pitchFamily="34" charset="0"/>
                <a:ea typeface="Tahoma" panose="020B0604030504040204" pitchFamily="34" charset="0"/>
              </a:rPr>
              <a:t>î</a:t>
            </a:r>
            <a:r>
              <a:rPr lang="ro-RO" b="1" dirty="0">
                <a:solidFill>
                  <a:srgbClr val="272526"/>
                </a:solidFill>
                <a:effectLst/>
                <a:latin typeface="Tahoma" panose="020B0604030504040204" pitchFamily="34" charset="0"/>
                <a:ea typeface="Tahoma" panose="020B0604030504040204" pitchFamily="34" charset="0"/>
              </a:rPr>
              <a:t>n</a:t>
            </a:r>
            <a:r>
              <a:rPr lang="ro-RO" b="1" spc="-13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cadrul</a:t>
            </a:r>
            <a:r>
              <a:rPr lang="ro-RO" b="1" spc="-13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unei</a:t>
            </a:r>
            <a:r>
              <a:rPr lang="ro-RO" b="1" spc="-13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perioade</a:t>
            </a:r>
            <a:r>
              <a:rPr lang="ro-RO" b="1" spc="-13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limită</a:t>
            </a:r>
            <a:r>
              <a:rPr lang="ro-RO" b="1" spc="-13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de</a:t>
            </a:r>
            <a:r>
              <a:rPr lang="ro-RO" b="1" spc="-13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timp (aceasta</a:t>
            </a:r>
            <a:r>
              <a:rPr lang="ro-RO" b="1" spc="-11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poate</a:t>
            </a:r>
            <a:r>
              <a:rPr lang="ro-RO" b="1" spc="-11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varia</a:t>
            </a:r>
            <a:r>
              <a:rPr lang="ro-RO" b="1" spc="-11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de</a:t>
            </a:r>
            <a:r>
              <a:rPr lang="ro-RO" b="1" spc="-11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la</a:t>
            </a:r>
            <a:r>
              <a:rPr lang="ro-RO" b="1" spc="-10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magazin</a:t>
            </a:r>
            <a:r>
              <a:rPr lang="ro-RO" b="1" spc="-11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la</a:t>
            </a:r>
            <a:r>
              <a:rPr lang="ro-RO" b="1" spc="-11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magazin)</a:t>
            </a:r>
            <a:r>
              <a:rPr lang="en-GB" b="1" dirty="0">
                <a:solidFill>
                  <a:srgbClr val="272526"/>
                </a:solidFill>
                <a:effectLst/>
                <a:latin typeface="Tahoma" panose="020B0604030504040204" pitchFamily="34" charset="0"/>
                <a:ea typeface="Tahoma" panose="020B0604030504040204" pitchFamily="34" charset="0"/>
              </a:rPr>
              <a:t>.</a:t>
            </a:r>
          </a:p>
          <a:p>
            <a:pPr marL="0" marR="106680" lvl="0" indent="0">
              <a:lnSpc>
                <a:spcPct val="132000"/>
              </a:lnSpc>
              <a:spcBef>
                <a:spcPts val="5"/>
              </a:spcBef>
              <a:spcAft>
                <a:spcPts val="0"/>
              </a:spcAft>
              <a:buClr>
                <a:srgbClr val="272526"/>
              </a:buClr>
              <a:buSzPts val="900"/>
              <a:buNone/>
              <a:tabLst>
                <a:tab pos="295275" algn="l"/>
              </a:tabLst>
            </a:pPr>
            <a:endParaRPr lang="en-US" b="1" dirty="0">
              <a:effectLst/>
              <a:latin typeface="Tahoma" panose="020B0604030504040204" pitchFamily="34" charset="0"/>
              <a:ea typeface="Tahoma" panose="020B0604030504040204" pitchFamily="34" charset="0"/>
            </a:endParaRPr>
          </a:p>
          <a:p>
            <a:pPr marL="0" marR="0">
              <a:spcBef>
                <a:spcPts val="5"/>
              </a:spcBef>
              <a:spcAft>
                <a:spcPts val="0"/>
              </a:spcAft>
            </a:pPr>
            <a:r>
              <a:rPr lang="ro-RO" b="1" dirty="0">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Veți</a:t>
            </a:r>
            <a:r>
              <a:rPr lang="ro-RO" b="1" spc="-14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fi</a:t>
            </a:r>
            <a:r>
              <a:rPr lang="ro-RO" b="1" spc="-14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rugat</a:t>
            </a:r>
            <a:r>
              <a:rPr lang="ro-RO" b="1" spc="-14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să</a:t>
            </a:r>
            <a:r>
              <a:rPr lang="ro-RO" b="1" spc="-14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prezentați</a:t>
            </a:r>
            <a:r>
              <a:rPr lang="ro-RO" b="1" spc="-14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bonul</a:t>
            </a:r>
            <a:r>
              <a:rPr lang="ro-RO" b="1" spc="-14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de</a:t>
            </a:r>
            <a:r>
              <a:rPr lang="ro-RO" b="1" spc="-14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plată,</a:t>
            </a:r>
            <a:r>
              <a:rPr lang="ro-RO" b="1" spc="-14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iar</a:t>
            </a:r>
            <a:r>
              <a:rPr lang="ro-RO" b="1" spc="-14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bunurile</a:t>
            </a:r>
            <a:r>
              <a:rPr lang="ro-RO" b="1" spc="-135" dirty="0">
                <a:solidFill>
                  <a:srgbClr val="272526"/>
                </a:solidFill>
                <a:effectLst/>
                <a:latin typeface="Tahoma" panose="020B0604030504040204" pitchFamily="34" charset="0"/>
                <a:ea typeface="Tahoma" panose="020B0604030504040204" pitchFamily="34" charset="0"/>
              </a:rPr>
              <a:t> </a:t>
            </a:r>
            <a:r>
              <a:rPr lang="ro-RO" b="1" spc="-35" dirty="0">
                <a:solidFill>
                  <a:srgbClr val="272526"/>
                </a:solidFill>
                <a:effectLst/>
                <a:latin typeface="Tahoma" panose="020B0604030504040204" pitchFamily="34" charset="0"/>
                <a:ea typeface="Tahoma" panose="020B0604030504040204" pitchFamily="34" charset="0"/>
              </a:rPr>
              <a:t>să </a:t>
            </a:r>
            <a:r>
              <a:rPr lang="ro-RO" b="1" dirty="0">
                <a:solidFill>
                  <a:srgbClr val="272526"/>
                </a:solidFill>
                <a:effectLst/>
                <a:latin typeface="Tahoma" panose="020B0604030504040204" pitchFamily="34" charset="0"/>
                <a:ea typeface="Tahoma" panose="020B0604030504040204" pitchFamily="34" charset="0"/>
              </a:rPr>
              <a:t>fie</a:t>
            </a:r>
            <a:r>
              <a:rPr lang="ro-RO" b="1" spc="-120" dirty="0">
                <a:solidFill>
                  <a:srgbClr val="272526"/>
                </a:solidFill>
                <a:effectLst/>
                <a:latin typeface="Tahoma" panose="020B0604030504040204" pitchFamily="34" charset="0"/>
                <a:ea typeface="Tahoma" panose="020B0604030504040204" pitchFamily="34" charset="0"/>
              </a:rPr>
              <a:t> </a:t>
            </a:r>
            <a:r>
              <a:rPr lang="ro-RO" b="1" spc="-120" dirty="0">
                <a:solidFill>
                  <a:srgbClr val="272526"/>
                </a:solidFill>
                <a:latin typeface="Tahoma" panose="020B0604030504040204" pitchFamily="34" charset="0"/>
                <a:ea typeface="Tahoma" panose="020B0604030504040204" pitchFamily="34" charset="0"/>
              </a:rPr>
              <a:t>î</a:t>
            </a:r>
            <a:r>
              <a:rPr lang="ro-RO" b="1" dirty="0">
                <a:solidFill>
                  <a:srgbClr val="272526"/>
                </a:solidFill>
                <a:effectLst/>
                <a:latin typeface="Tahoma" panose="020B0604030504040204" pitchFamily="34" charset="0"/>
                <a:ea typeface="Tahoma" panose="020B0604030504040204" pitchFamily="34" charset="0"/>
              </a:rPr>
              <a:t>n</a:t>
            </a:r>
            <a:r>
              <a:rPr lang="ro-RO" b="1" spc="-12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aceeași</a:t>
            </a:r>
            <a:r>
              <a:rPr lang="ro-RO" b="1" spc="-11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condiție</a:t>
            </a:r>
            <a:r>
              <a:rPr lang="ro-RO" b="1" spc="-12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ca</a:t>
            </a:r>
            <a:r>
              <a:rPr lang="ro-RO" b="1" spc="-11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atunci</a:t>
            </a:r>
            <a:r>
              <a:rPr lang="ro-RO" b="1" spc="-12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când</a:t>
            </a:r>
            <a:r>
              <a:rPr lang="ro-RO" b="1" spc="-11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le-ați</a:t>
            </a:r>
            <a:r>
              <a:rPr lang="ro-RO" b="1" spc="-12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cumpărat.</a:t>
            </a:r>
            <a:endParaRPr lang="en-US" b="1" dirty="0">
              <a:effectLst/>
              <a:latin typeface="Tahoma" panose="020B0604030504040204" pitchFamily="34" charset="0"/>
              <a:ea typeface="Tahoma" panose="020B0604030504040204" pitchFamily="34" charset="0"/>
            </a:endParaRPr>
          </a:p>
          <a:p>
            <a:pPr marL="0" marR="0">
              <a:spcBef>
                <a:spcPts val="20"/>
              </a:spcBef>
              <a:spcAft>
                <a:spcPts val="0"/>
              </a:spcAft>
            </a:pPr>
            <a:r>
              <a:rPr lang="ro-RO" b="1" dirty="0">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Nu uitați, magazinul nu este obligat să vă primească bunurile</a:t>
            </a:r>
            <a:r>
              <a:rPr lang="ro-RO" b="1" spc="-125" dirty="0">
                <a:solidFill>
                  <a:srgbClr val="272526"/>
                </a:solidFill>
                <a:effectLst/>
                <a:latin typeface="Tahoma" panose="020B0604030504040204" pitchFamily="34" charset="0"/>
                <a:ea typeface="Tahoma" panose="020B0604030504040204" pitchFamily="34" charset="0"/>
              </a:rPr>
              <a:t> </a:t>
            </a:r>
            <a:r>
              <a:rPr lang="ro-RO" b="1" spc="-125" dirty="0">
                <a:solidFill>
                  <a:srgbClr val="272526"/>
                </a:solidFill>
                <a:latin typeface="Tahoma" panose="020B0604030504040204" pitchFamily="34" charset="0"/>
                <a:ea typeface="Tahoma" panose="020B0604030504040204" pitchFamily="34" charset="0"/>
              </a:rPr>
              <a:t>î</a:t>
            </a:r>
            <a:r>
              <a:rPr lang="ro-RO" b="1" dirty="0">
                <a:solidFill>
                  <a:srgbClr val="272526"/>
                </a:solidFill>
                <a:effectLst/>
                <a:latin typeface="Tahoma" panose="020B0604030504040204" pitchFamily="34" charset="0"/>
                <a:ea typeface="Tahoma" panose="020B0604030504040204" pitchFamily="34" charset="0"/>
              </a:rPr>
              <a:t>napoi</a:t>
            </a:r>
            <a:r>
              <a:rPr lang="ro-RO" b="1" spc="-125" dirty="0">
                <a:solidFill>
                  <a:srgbClr val="272526"/>
                </a:solidFill>
                <a:effectLst/>
                <a:latin typeface="Tahoma" panose="020B0604030504040204" pitchFamily="34" charset="0"/>
                <a:ea typeface="Tahoma" panose="020B0604030504040204" pitchFamily="34" charset="0"/>
              </a:rPr>
              <a:t> </a:t>
            </a:r>
            <a:r>
              <a:rPr lang="ro-RO" b="1" spc="-125" dirty="0">
                <a:solidFill>
                  <a:srgbClr val="272526"/>
                </a:solidFill>
                <a:latin typeface="Tahoma" panose="020B0604030504040204" pitchFamily="34" charset="0"/>
                <a:ea typeface="Tahoma" panose="020B0604030504040204" pitchFamily="34" charset="0"/>
              </a:rPr>
              <a:t>ș</a:t>
            </a:r>
            <a:r>
              <a:rPr lang="ro-RO" b="1" dirty="0">
                <a:solidFill>
                  <a:srgbClr val="272526"/>
                </a:solidFill>
                <a:effectLst/>
                <a:latin typeface="Tahoma" panose="020B0604030504040204" pitchFamily="34" charset="0"/>
                <a:ea typeface="Tahoma" panose="020B0604030504040204" pitchFamily="34" charset="0"/>
              </a:rPr>
              <a:t>i</a:t>
            </a:r>
            <a:r>
              <a:rPr lang="ro-RO" b="1" spc="-12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este</a:t>
            </a:r>
            <a:r>
              <a:rPr lang="ro-RO" b="1" spc="-12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important</a:t>
            </a:r>
            <a:r>
              <a:rPr lang="ro-RO" b="1" spc="-12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să</a:t>
            </a:r>
            <a:r>
              <a:rPr lang="ro-RO" b="1" spc="-12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prezentați</a:t>
            </a:r>
            <a:r>
              <a:rPr lang="ro-RO" b="1" spc="-12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cazul</a:t>
            </a:r>
            <a:r>
              <a:rPr lang="ro-RO" b="1" spc="-125" dirty="0">
                <a:solidFill>
                  <a:srgbClr val="272526"/>
                </a:solidFill>
                <a:effectLst/>
                <a:latin typeface="Tahoma" panose="020B0604030504040204" pitchFamily="34" charset="0"/>
                <a:ea typeface="Tahoma" panose="020B0604030504040204" pitchFamily="34" charset="0"/>
              </a:rPr>
              <a:t> </a:t>
            </a:r>
            <a:r>
              <a:rPr lang="ro-RO" b="1" spc="-15" dirty="0">
                <a:solidFill>
                  <a:srgbClr val="272526"/>
                </a:solidFill>
                <a:latin typeface="Tahoma" panose="020B0604030504040204" pitchFamily="34" charset="0"/>
                <a:ea typeface="Tahoma" panose="020B0604030504040204" pitchFamily="34" charset="0"/>
              </a:rPr>
              <a:t>î</a:t>
            </a:r>
            <a:r>
              <a:rPr lang="ro-RO" b="1" spc="-15" dirty="0">
                <a:solidFill>
                  <a:srgbClr val="272526"/>
                </a:solidFill>
                <a:effectLst/>
                <a:latin typeface="Tahoma" panose="020B0604030504040204" pitchFamily="34" charset="0"/>
                <a:ea typeface="Tahoma" panose="020B0604030504040204" pitchFamily="34" charset="0"/>
              </a:rPr>
              <a:t>ntr- </a:t>
            </a:r>
            <a:r>
              <a:rPr lang="ro-RO" b="1" dirty="0">
                <a:solidFill>
                  <a:srgbClr val="272526"/>
                </a:solidFill>
                <a:effectLst/>
                <a:latin typeface="Tahoma" panose="020B0604030504040204" pitchFamily="34" charset="0"/>
                <a:ea typeface="Tahoma" panose="020B0604030504040204" pitchFamily="34" charset="0"/>
              </a:rPr>
              <a:t>un mod</a:t>
            </a:r>
            <a:r>
              <a:rPr lang="ro-RO" b="1" spc="-17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politicos.</a:t>
            </a:r>
            <a:endParaRPr lang="en-US" b="1" dirty="0">
              <a:effectLst/>
              <a:latin typeface="Tahoma" panose="020B0604030504040204" pitchFamily="34" charset="0"/>
              <a:ea typeface="Tahoma" panose="020B0604030504040204" pitchFamily="34" charset="0"/>
            </a:endParaRPr>
          </a:p>
          <a:p>
            <a:endParaRPr lang="en-US" sz="1600" dirty="0"/>
          </a:p>
        </p:txBody>
      </p:sp>
      <p:pic>
        <p:nvPicPr>
          <p:cNvPr id="4" name="Content Placeholder 3" descr="Image result for consumer rights images">
            <a:extLst>
              <a:ext uri="{FF2B5EF4-FFF2-40B4-BE49-F238E27FC236}">
                <a16:creationId xmlns:a16="http://schemas.microsoft.com/office/drawing/2014/main" xmlns="" id="{7C1F3279-8169-45B9-9997-728826C2E63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216726" y="1157996"/>
            <a:ext cx="2757268" cy="1335258"/>
          </a:xfrm>
          <a:prstGeom prst="rect">
            <a:avLst/>
          </a:prstGeom>
          <a:noFill/>
          <a:ln>
            <a:noFill/>
          </a:ln>
        </p:spPr>
      </p:pic>
    </p:spTree>
    <p:extLst>
      <p:ext uri="{BB962C8B-B14F-4D97-AF65-F5344CB8AC3E}">
        <p14:creationId xmlns:p14="http://schemas.microsoft.com/office/powerpoint/2010/main" val="889397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xmlns="" id="{45C13BC1-7A9A-4708-8479-823A506C2DF0}"/>
              </a:ext>
            </a:extLst>
          </p:cNvPr>
          <p:cNvSpPr>
            <a:spLocks noGrp="1" noChangeArrowheads="1"/>
          </p:cNvSpPr>
          <p:nvPr>
            <p:ph type="title" idx="4294967295"/>
          </p:nvPr>
        </p:nvSpPr>
        <p:spPr>
          <a:xfrm>
            <a:off x="1980049" y="273629"/>
            <a:ext cx="8229024" cy="2019405"/>
          </a:xfrm>
        </p:spPr>
        <p:txBody>
          <a:bodyPr vert="horz" lIns="91440" tIns="35271" rIns="91440" bIns="45720" rtlCol="0" anchor="ctr">
            <a:no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ro-RO" altLang="en-US" dirty="0"/>
              <a:t>Cine poate depune o reclamaţie la ANPC?</a:t>
            </a:r>
          </a:p>
        </p:txBody>
      </p:sp>
      <p:sp>
        <p:nvSpPr>
          <p:cNvPr id="61443" name="Rectangle 2">
            <a:extLst>
              <a:ext uri="{FF2B5EF4-FFF2-40B4-BE49-F238E27FC236}">
                <a16:creationId xmlns:a16="http://schemas.microsoft.com/office/drawing/2014/main" xmlns="" id="{57BFA70E-8C2B-44C6-914B-17C74632C572}"/>
              </a:ext>
            </a:extLst>
          </p:cNvPr>
          <p:cNvSpPr>
            <a:spLocks noGrp="1" noChangeArrowheads="1"/>
          </p:cNvSpPr>
          <p:nvPr>
            <p:ph type="body" idx="4294967295"/>
          </p:nvPr>
        </p:nvSpPr>
        <p:spPr>
          <a:xfrm>
            <a:off x="872197" y="3926561"/>
            <a:ext cx="5122994" cy="2657809"/>
          </a:xfrm>
        </p:spPr>
        <p:txBody>
          <a:bodyPr>
            <a:normAutofit fontScale="92500"/>
          </a:bodyPr>
          <a:lstStyle/>
          <a:p>
            <a:pPr marL="385968" indent="-290916">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ro-RO" altLang="en-US" sz="2400" b="1" dirty="0">
                <a:solidFill>
                  <a:schemeClr val="tx1"/>
                </a:solidFill>
                <a:latin typeface="Arial" panose="020B0604020202020204" pitchFamily="34" charset="0"/>
                <a:cs typeface="Arial" panose="020B0604020202020204" pitchFamily="34" charset="0"/>
              </a:rPr>
              <a:t>„Consumatorul – orice persoană fizică sau grup de persoane fizice constituite în asociaţii, care acţionează în scopuri din afara activităţii sale comerciale, industriale sau de producţie, artizanale ori liberale ”</a:t>
            </a:r>
          </a:p>
        </p:txBody>
      </p:sp>
      <p:pic>
        <p:nvPicPr>
          <p:cNvPr id="61444" name="Picture 3">
            <a:extLst>
              <a:ext uri="{FF2B5EF4-FFF2-40B4-BE49-F238E27FC236}">
                <a16:creationId xmlns:a16="http://schemas.microsoft.com/office/drawing/2014/main" xmlns="" id="{D44F5B55-86B1-4478-B971-DA2A36904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403" y="1907157"/>
            <a:ext cx="2158787" cy="2158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5" name="Text Box 4">
            <a:extLst>
              <a:ext uri="{FF2B5EF4-FFF2-40B4-BE49-F238E27FC236}">
                <a16:creationId xmlns:a16="http://schemas.microsoft.com/office/drawing/2014/main" xmlns="" id="{F03FE7F0-7AF2-47EE-B1AE-571B846F2F93}"/>
              </a:ext>
            </a:extLst>
          </p:cNvPr>
          <p:cNvSpPr txBox="1">
            <a:spLocks noChangeArrowheads="1"/>
          </p:cNvSpPr>
          <p:nvPr/>
        </p:nvSpPr>
        <p:spPr bwMode="auto">
          <a:xfrm>
            <a:off x="6196810" y="3926560"/>
            <a:ext cx="4944801" cy="25065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5474" rIns="0" bIns="0"/>
          <a:lstStyle>
            <a:lvl1pPr marL="425450" indent="-320675">
              <a:lnSpc>
                <a:spcPct val="93000"/>
              </a:lnSpc>
              <a:spcAft>
                <a:spcPts val="1413"/>
              </a:spcAft>
              <a:buClr>
                <a:srgbClr val="000000"/>
              </a:buClr>
              <a:buSzPct val="100000"/>
              <a:buFont typeface="Times New Roman" panose="02020603050405020304" pitchFamily="18" charset="0"/>
              <a:tabLst>
                <a:tab pos="425450"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 pos="940911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425450"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 pos="940911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425450"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 pos="940911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425450"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 pos="940911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425450"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 pos="940911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425450"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 pos="940911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425450"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 pos="940911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425450"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 pos="940911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425450"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 pos="9409113" algn="l"/>
              </a:tabLst>
              <a:defRPr sz="2000">
                <a:solidFill>
                  <a:srgbClr val="000000"/>
                </a:solidFill>
                <a:latin typeface="Arial" panose="020B0604020202020204" pitchFamily="34" charset="0"/>
                <a:ea typeface="Microsoft YaHei" panose="020B0503020204020204" pitchFamily="34" charset="-122"/>
              </a:defRPr>
            </a:lvl9pPr>
          </a:lstStyle>
          <a:p>
            <a:pPr eaLnBrk="1">
              <a:buSzPct val="45000"/>
              <a:buFont typeface="Wingdings" panose="05000000000000000000" pitchFamily="2" charset="2"/>
              <a:buChar char=""/>
            </a:pPr>
            <a:r>
              <a:rPr lang="ro-RO" altLang="en-US" sz="2903" dirty="0">
                <a:solidFill>
                  <a:srgbClr val="FF0000"/>
                </a:solidFill>
              </a:rPr>
              <a:t>Reclamaţiile şi sesizările adresate ANPC pot fi depuse doar de către consumatori persoane fizice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a:extLst>
              <a:ext uri="{FF2B5EF4-FFF2-40B4-BE49-F238E27FC236}">
                <a16:creationId xmlns:a16="http://schemas.microsoft.com/office/drawing/2014/main" xmlns="" id="{9D14065D-0012-4C9C-A02C-C56C9A8E4DDC}"/>
              </a:ext>
            </a:extLst>
          </p:cNvPr>
          <p:cNvSpPr>
            <a:spLocks noGrp="1" noChangeArrowheads="1"/>
          </p:cNvSpPr>
          <p:nvPr>
            <p:ph type="title" idx="4294967295"/>
          </p:nvPr>
        </p:nvSpPr>
        <p:spPr>
          <a:xfrm>
            <a:off x="2039815" y="273629"/>
            <a:ext cx="8169258" cy="1906863"/>
          </a:xfrm>
        </p:spPr>
        <p:txBody>
          <a:bodyPr vert="horz" lIns="91440" tIns="35271" rIns="91440" bIns="45720" rtlCol="0" anchor="ctr">
            <a:no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ro-RO" altLang="en-US" dirty="0"/>
              <a:t>Cum se depune o reclamatie</a:t>
            </a:r>
            <a:br>
              <a:rPr lang="ro-RO" altLang="en-US" dirty="0"/>
            </a:br>
            <a:r>
              <a:rPr lang="ro-RO" altLang="en-US" dirty="0"/>
              <a:t>Ce este o reclamaţie / sesizare?</a:t>
            </a:r>
          </a:p>
        </p:txBody>
      </p:sp>
      <p:sp>
        <p:nvSpPr>
          <p:cNvPr id="59395" name="Rectangle 2">
            <a:extLst>
              <a:ext uri="{FF2B5EF4-FFF2-40B4-BE49-F238E27FC236}">
                <a16:creationId xmlns:a16="http://schemas.microsoft.com/office/drawing/2014/main" xmlns="" id="{1212A8B2-4725-43F0-A3A3-2F7DCFDDF379}"/>
              </a:ext>
            </a:extLst>
          </p:cNvPr>
          <p:cNvSpPr>
            <a:spLocks noGrp="1" noChangeArrowheads="1"/>
          </p:cNvSpPr>
          <p:nvPr>
            <p:ph type="body" idx="4294967295"/>
          </p:nvPr>
        </p:nvSpPr>
        <p:spPr>
          <a:xfrm>
            <a:off x="731520" y="2855741"/>
            <a:ext cx="10972800" cy="3675345"/>
          </a:xfrm>
        </p:spPr>
        <p:txBody>
          <a:bodyPr>
            <a:normAutofit/>
          </a:bodyPr>
          <a:lstStyle/>
          <a:p>
            <a:pPr marL="95052" indent="0">
              <a:buSzPct val="45000"/>
              <a:buNone/>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endParaRPr lang="en-GB" altLang="en-US" sz="2400" dirty="0">
              <a:latin typeface="Arial" panose="020B0604020202020204" pitchFamily="34" charset="0"/>
              <a:cs typeface="Arial" panose="020B0604020202020204" pitchFamily="34" charset="0"/>
            </a:endParaRPr>
          </a:p>
          <a:p>
            <a:pPr marL="95052" indent="0">
              <a:buSzPct val="45000"/>
              <a:buNone/>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ro-RO" altLang="en-US" sz="2400" dirty="0">
                <a:latin typeface="Arial" panose="020B0604020202020204" pitchFamily="34" charset="0"/>
                <a:cs typeface="Arial" panose="020B0604020202020204" pitchFamily="34" charset="0"/>
              </a:rPr>
              <a:t>“</a:t>
            </a:r>
            <a:r>
              <a:rPr lang="ro-RO" altLang="en-US" sz="2400" dirty="0">
                <a:solidFill>
                  <a:srgbClr val="FF0000"/>
                </a:solidFill>
                <a:latin typeface="Arial" panose="020B0604020202020204" pitchFamily="34" charset="0"/>
                <a:cs typeface="Arial" panose="020B0604020202020204" pitchFamily="34" charset="0"/>
              </a:rPr>
              <a:t>Prin </a:t>
            </a:r>
            <a:r>
              <a:rPr lang="ro-RO" altLang="en-US" sz="2400" b="1" dirty="0">
                <a:solidFill>
                  <a:srgbClr val="000080"/>
                </a:solidFill>
                <a:latin typeface="Arial" panose="020B0604020202020204" pitchFamily="34" charset="0"/>
                <a:cs typeface="Arial" panose="020B0604020202020204" pitchFamily="34" charset="0"/>
              </a:rPr>
              <a:t>petiţie</a:t>
            </a:r>
            <a:r>
              <a:rPr lang="ro-RO" altLang="en-US" sz="2400" dirty="0">
                <a:solidFill>
                  <a:srgbClr val="FF0000"/>
                </a:solidFill>
                <a:latin typeface="Arial" panose="020B0604020202020204" pitchFamily="34" charset="0"/>
                <a:cs typeface="Arial" panose="020B0604020202020204" pitchFamily="34" charset="0"/>
              </a:rPr>
              <a:t> se înţelege </a:t>
            </a:r>
            <a:r>
              <a:rPr lang="ro-RO" altLang="en-US" sz="2400" b="1" dirty="0">
                <a:solidFill>
                  <a:srgbClr val="000080"/>
                </a:solidFill>
                <a:latin typeface="Arial" panose="020B0604020202020204" pitchFamily="34" charset="0"/>
                <a:cs typeface="Arial" panose="020B0604020202020204" pitchFamily="34" charset="0"/>
              </a:rPr>
              <a:t>cererea, reclamaţia, sesizarea sau propunerea formulată în scris ori prin poştă electronică</a:t>
            </a:r>
            <a:r>
              <a:rPr lang="ro-RO" altLang="en-US" sz="2400" dirty="0">
                <a:solidFill>
                  <a:srgbClr val="FF0000"/>
                </a:solidFill>
                <a:latin typeface="Arial" panose="020B0604020202020204" pitchFamily="34" charset="0"/>
                <a:cs typeface="Arial" panose="020B0604020202020204" pitchFamily="34" charset="0"/>
              </a:rPr>
              <a:t>, pe care un cetăţean sau o organizaţie legal constituită o poate adresa autorităţilor şi instituţiilor publice centrale şi locale, serviciilor publice descentralizate ale ministerelor şi ale celorlalte organe centrale, companiilor şi societăţilor naţionale, societăţilor comerciale de interes judeţean sau local, precum şi regiilor autonome, denumite în continuare autorităţi şi instituţii publice”</a:t>
            </a:r>
          </a:p>
        </p:txBody>
      </p:sp>
      <p:pic>
        <p:nvPicPr>
          <p:cNvPr id="4" name="Picture 3" descr="Image result for consumer rights images">
            <a:extLst>
              <a:ext uri="{FF2B5EF4-FFF2-40B4-BE49-F238E27FC236}">
                <a16:creationId xmlns:a16="http://schemas.microsoft.com/office/drawing/2014/main" xmlns="" id="{47C6B240-6BCF-4708-B177-3438B0913B2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65612" y="1828800"/>
            <a:ext cx="2857500" cy="1600200"/>
          </a:xfrm>
          <a:prstGeom prst="rect">
            <a:avLst/>
          </a:prstGeom>
          <a:noFill/>
          <a:ln>
            <a:noFill/>
          </a:ln>
        </p:spPr>
      </p:pic>
    </p:spTree>
    <p:extLst>
      <p:ext uri="{BB962C8B-B14F-4D97-AF65-F5344CB8AC3E}">
        <p14:creationId xmlns:p14="http://schemas.microsoft.com/office/powerpoint/2010/main" val="671099643"/>
      </p:ext>
    </p:extLst>
  </p:cSld>
  <p:clrMapOvr>
    <a:masterClrMapping/>
  </p:clrMapOvr>
  <p:transition spd="med">
    <p:diamon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a:extLst>
              <a:ext uri="{FF2B5EF4-FFF2-40B4-BE49-F238E27FC236}">
                <a16:creationId xmlns:a16="http://schemas.microsoft.com/office/drawing/2014/main" xmlns="" id="{7BFB0D0F-130C-4E50-BF81-7A0F922CEC15}"/>
              </a:ext>
            </a:extLst>
          </p:cNvPr>
          <p:cNvSpPr>
            <a:spLocks noGrp="1" noChangeArrowheads="1"/>
          </p:cNvSpPr>
          <p:nvPr>
            <p:ph type="title" idx="4294967295"/>
          </p:nvPr>
        </p:nvSpPr>
        <p:spPr>
          <a:xfrm>
            <a:off x="1980049" y="273629"/>
            <a:ext cx="8229024" cy="1963134"/>
          </a:xfrm>
        </p:spPr>
        <p:txBody>
          <a:bodyPr vert="horz" lIns="91440" tIns="35271" rIns="91440" bIns="45720" rtlCol="0" anchor="ctr">
            <a:no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ro-RO" altLang="en-US" dirty="0"/>
              <a:t>Reclamaţia sau sesizarea se face în nume personal</a:t>
            </a:r>
          </a:p>
        </p:txBody>
      </p:sp>
      <p:sp>
        <p:nvSpPr>
          <p:cNvPr id="63491" name="Rectangle 2">
            <a:extLst>
              <a:ext uri="{FF2B5EF4-FFF2-40B4-BE49-F238E27FC236}">
                <a16:creationId xmlns:a16="http://schemas.microsoft.com/office/drawing/2014/main" xmlns="" id="{59109463-A205-44CB-A53F-1BA953070B92}"/>
              </a:ext>
            </a:extLst>
          </p:cNvPr>
          <p:cNvSpPr>
            <a:spLocks noGrp="1" noChangeArrowheads="1"/>
          </p:cNvSpPr>
          <p:nvPr>
            <p:ph type="body" idx="4294967295"/>
          </p:nvPr>
        </p:nvSpPr>
        <p:spPr>
          <a:xfrm>
            <a:off x="168812" y="3066757"/>
            <a:ext cx="5826379" cy="3464330"/>
          </a:xfrm>
        </p:spPr>
        <p:txBody>
          <a:bodyPr>
            <a:normAutofit/>
          </a:bodyPr>
          <a:lstStyle/>
          <a:p>
            <a:pPr marL="385968" indent="-290916">
              <a:buSzPct val="45000"/>
              <a:buFont typeface="Wingdings" panose="05000000000000000000" pitchFamily="2" charset="2"/>
              <a:buChar char=""/>
              <a:tabLst>
                <a:tab pos="385968" algn="l"/>
                <a:tab pos="481020" algn="l"/>
                <a:tab pos="888592" algn="l"/>
                <a:tab pos="1296162" algn="l"/>
                <a:tab pos="1703733" algn="l"/>
                <a:tab pos="2111304" algn="l"/>
                <a:tab pos="2518875" algn="l"/>
                <a:tab pos="2926446" algn="l"/>
                <a:tab pos="3334017" algn="l"/>
                <a:tab pos="3741588" algn="l"/>
                <a:tab pos="4149159" algn="l"/>
                <a:tab pos="4556730" algn="l"/>
                <a:tab pos="4964301" algn="l"/>
                <a:tab pos="5371871" algn="l"/>
                <a:tab pos="5779443" algn="l"/>
                <a:tab pos="6187013" algn="l"/>
                <a:tab pos="6594585" algn="l"/>
                <a:tab pos="7002155" algn="l"/>
                <a:tab pos="7409727" algn="l"/>
                <a:tab pos="7817297" algn="l"/>
                <a:tab pos="8224868" algn="l"/>
              </a:tabLst>
            </a:pPr>
            <a:r>
              <a:rPr lang="ro-RO" altLang="en-US" sz="2400" dirty="0">
                <a:latin typeface="Arial" panose="020B0604020202020204" pitchFamily="34" charset="0"/>
                <a:cs typeface="Arial" panose="020B0604020202020204" pitchFamily="34" charset="0"/>
              </a:rPr>
              <a:t>Reclamaţia/sesizarea se rezolvă în termenul legal, cu conditia ca aceasta să fie însoţită de toate documentele probatorii, respectiv: </a:t>
            </a:r>
            <a:r>
              <a:rPr lang="ro-RO" altLang="en-US" sz="2400" b="1" dirty="0">
                <a:solidFill>
                  <a:srgbClr val="FF0000"/>
                </a:solidFill>
                <a:latin typeface="Arial" panose="020B0604020202020204" pitchFamily="34" charset="0"/>
                <a:cs typeface="Arial" panose="020B0604020202020204" pitchFamily="34" charset="0"/>
              </a:rPr>
              <a:t>factura fiscală, bon fiscal sau chitanţa, contract, certificat de garanţie sau alte documente, după caz</a:t>
            </a:r>
            <a:r>
              <a:rPr lang="ro-RO" altLang="en-US" sz="2400" dirty="0">
                <a:latin typeface="Arial" panose="020B0604020202020204" pitchFamily="34" charset="0"/>
                <a:cs typeface="Arial" panose="020B0604020202020204" pitchFamily="34" charset="0"/>
              </a:rPr>
              <a:t>.</a:t>
            </a:r>
          </a:p>
        </p:txBody>
      </p:sp>
      <p:sp>
        <p:nvSpPr>
          <p:cNvPr id="63492" name="Rectangle 3">
            <a:extLst>
              <a:ext uri="{FF2B5EF4-FFF2-40B4-BE49-F238E27FC236}">
                <a16:creationId xmlns:a16="http://schemas.microsoft.com/office/drawing/2014/main" xmlns="" id="{440B6A47-C504-4955-A47B-7E38F62B00AC}"/>
              </a:ext>
            </a:extLst>
          </p:cNvPr>
          <p:cNvSpPr>
            <a:spLocks noGrp="1" noChangeArrowheads="1"/>
          </p:cNvSpPr>
          <p:nvPr>
            <p:ph type="body" idx="4294967295"/>
          </p:nvPr>
        </p:nvSpPr>
        <p:spPr>
          <a:xfrm>
            <a:off x="6196810" y="3066757"/>
            <a:ext cx="5690389" cy="3063968"/>
          </a:xfrm>
        </p:spPr>
        <p:txBody>
          <a:bodyPr>
            <a:normAutofit/>
          </a:bodyPr>
          <a:lstStyle/>
          <a:p>
            <a:pPr marL="0" indent="0" algn="ctr">
              <a:buClrTx/>
              <a:buNone/>
              <a:tabLst>
                <a:tab pos="0" algn="l"/>
                <a:tab pos="95052" algn="l"/>
                <a:tab pos="502623" algn="l"/>
                <a:tab pos="910194" algn="l"/>
                <a:tab pos="1317765" algn="l"/>
                <a:tab pos="1725336" algn="l"/>
                <a:tab pos="2132907" algn="l"/>
                <a:tab pos="2540478" algn="l"/>
                <a:tab pos="2948049" algn="l"/>
                <a:tab pos="3355619" algn="l"/>
                <a:tab pos="3763191" algn="l"/>
                <a:tab pos="4170761" algn="l"/>
                <a:tab pos="4578333" algn="l"/>
                <a:tab pos="4985903" algn="l"/>
                <a:tab pos="5393475" algn="l"/>
                <a:tab pos="5801045" algn="l"/>
                <a:tab pos="6208616" algn="l"/>
                <a:tab pos="6616187" algn="l"/>
                <a:tab pos="7023758" algn="l"/>
                <a:tab pos="7431329" algn="l"/>
                <a:tab pos="7838900" algn="l"/>
              </a:tabLst>
            </a:pPr>
            <a:r>
              <a:rPr lang="ro-RO" altLang="en-US" sz="2400" i="1" dirty="0">
                <a:solidFill>
                  <a:srgbClr val="0000FF"/>
                </a:solidFill>
                <a:latin typeface="Arial" panose="020B0604020202020204" pitchFamily="34" charset="0"/>
                <a:cs typeface="Arial" panose="020B0604020202020204" pitchFamily="34" charset="0"/>
              </a:rPr>
              <a:t>RECLAMATIA</a:t>
            </a:r>
            <a:r>
              <a:rPr lang="ro-RO" altLang="en-US" sz="2400" dirty="0">
                <a:latin typeface="Arial" panose="020B0604020202020204" pitchFamily="34" charset="0"/>
                <a:cs typeface="Arial" panose="020B0604020202020204" pitchFamily="34" charset="0"/>
              </a:rPr>
              <a:t>, spre deosebire de </a:t>
            </a:r>
            <a:r>
              <a:rPr lang="ro-RO" altLang="en-US" sz="2400" i="1" dirty="0">
                <a:latin typeface="Arial" panose="020B0604020202020204" pitchFamily="34" charset="0"/>
                <a:cs typeface="Arial" panose="020B0604020202020204" pitchFamily="34" charset="0"/>
              </a:rPr>
              <a:t>SESIZARE</a:t>
            </a:r>
            <a:r>
              <a:rPr lang="ro-RO" altLang="en-US" sz="2400" dirty="0">
                <a:latin typeface="Arial" panose="020B0604020202020204" pitchFamily="34" charset="0"/>
                <a:cs typeface="Arial" panose="020B0604020202020204" pitchFamily="34" charset="0"/>
              </a:rPr>
              <a:t>, </a:t>
            </a:r>
            <a:r>
              <a:rPr lang="ro-RO" altLang="en-US" sz="2400" dirty="0">
                <a:solidFill>
                  <a:srgbClr val="0000FF"/>
                </a:solidFill>
                <a:latin typeface="Arial" panose="020B0604020202020204" pitchFamily="34" charset="0"/>
                <a:cs typeface="Arial" panose="020B0604020202020204" pitchFamily="34" charset="0"/>
              </a:rPr>
              <a:t>are caracteristica de a cere, fie repararea bunului, fie înlocuirea lui, fie returnarea sumei reprezentând pretul de achizitie, fie o despagubire materiala justificata</a:t>
            </a:r>
            <a:r>
              <a:rPr lang="ro-RO" altLang="en-US" sz="2400" dirty="0">
                <a:solidFill>
                  <a:srgbClr val="000080"/>
                </a:solidFill>
                <a:latin typeface="Arial" panose="020B0604020202020204" pitchFamily="34" charset="0"/>
                <a:cs typeface="Arial" panose="020B0604020202020204" pitchFamily="34"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31BE36-5970-48F0-9171-6DA23215C56B}"/>
              </a:ext>
            </a:extLst>
          </p:cNvPr>
          <p:cNvSpPr>
            <a:spLocks noGrp="1"/>
          </p:cNvSpPr>
          <p:nvPr>
            <p:ph type="title"/>
          </p:nvPr>
        </p:nvSpPr>
        <p:spPr/>
        <p:txBody>
          <a:bodyPr/>
          <a:lstStyle/>
          <a:p>
            <a:pPr algn="ctr"/>
            <a:r>
              <a:rPr lang="en-GB" dirty="0"/>
              <a:t>SESIZARE VS RECLAMATIE</a:t>
            </a:r>
          </a:p>
        </p:txBody>
      </p:sp>
      <p:pic>
        <p:nvPicPr>
          <p:cNvPr id="5" name="Content Placeholder 4">
            <a:extLst>
              <a:ext uri="{FF2B5EF4-FFF2-40B4-BE49-F238E27FC236}">
                <a16:creationId xmlns:a16="http://schemas.microsoft.com/office/drawing/2014/main" xmlns="" id="{3C0BB454-D7E7-465B-A0A4-4DE377FDECF1}"/>
              </a:ext>
            </a:extLst>
          </p:cNvPr>
          <p:cNvPicPr>
            <a:picLocks noGrp="1" noChangeAspect="1"/>
          </p:cNvPicPr>
          <p:nvPr>
            <p:ph idx="1"/>
          </p:nvPr>
        </p:nvPicPr>
        <p:blipFill>
          <a:blip r:embed="rId2"/>
          <a:stretch>
            <a:fillRect/>
          </a:stretch>
        </p:blipFill>
        <p:spPr>
          <a:xfrm>
            <a:off x="1997612" y="2268711"/>
            <a:ext cx="7526215" cy="4306236"/>
          </a:xfrm>
        </p:spPr>
      </p:pic>
    </p:spTree>
    <p:extLst>
      <p:ext uri="{BB962C8B-B14F-4D97-AF65-F5344CB8AC3E}">
        <p14:creationId xmlns:p14="http://schemas.microsoft.com/office/powerpoint/2010/main" val="2592212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04388-1A84-4187-948C-B05463F41764}"/>
              </a:ext>
            </a:extLst>
          </p:cNvPr>
          <p:cNvSpPr>
            <a:spLocks noGrp="1"/>
          </p:cNvSpPr>
          <p:nvPr>
            <p:ph type="title"/>
          </p:nvPr>
        </p:nvSpPr>
        <p:spPr/>
        <p:txBody>
          <a:bodyPr/>
          <a:lstStyle/>
          <a:p>
            <a:pPr algn="ctr"/>
            <a:r>
              <a:rPr lang="en-GB" b="1" dirty="0"/>
              <a:t>RECLAMATIA</a:t>
            </a:r>
          </a:p>
        </p:txBody>
      </p:sp>
      <p:pic>
        <p:nvPicPr>
          <p:cNvPr id="4" name="Content Placeholder 3" descr="Protectia consumatorului">
            <a:extLst>
              <a:ext uri="{FF2B5EF4-FFF2-40B4-BE49-F238E27FC236}">
                <a16:creationId xmlns:a16="http://schemas.microsoft.com/office/drawing/2014/main" xmlns="" id="{6C56145E-F891-4E15-8207-BCE545C8A1E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5071" y="2236763"/>
            <a:ext cx="8031295" cy="4621237"/>
          </a:xfrm>
          <a:prstGeom prst="rect">
            <a:avLst/>
          </a:prstGeom>
          <a:noFill/>
          <a:ln>
            <a:noFill/>
          </a:ln>
        </p:spPr>
      </p:pic>
    </p:spTree>
    <p:extLst>
      <p:ext uri="{BB962C8B-B14F-4D97-AF65-F5344CB8AC3E}">
        <p14:creationId xmlns:p14="http://schemas.microsoft.com/office/powerpoint/2010/main" val="4038417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a:extLst>
              <a:ext uri="{FF2B5EF4-FFF2-40B4-BE49-F238E27FC236}">
                <a16:creationId xmlns:a16="http://schemas.microsoft.com/office/drawing/2014/main" xmlns="" id="{201D8B28-6A58-49E0-B404-BF269AF10501}"/>
              </a:ext>
            </a:extLst>
          </p:cNvPr>
          <p:cNvSpPr txBox="1">
            <a:spLocks noChangeArrowheads="1"/>
          </p:cNvSpPr>
          <p:nvPr/>
        </p:nvSpPr>
        <p:spPr bwMode="auto">
          <a:xfrm>
            <a:off x="2209032" y="1247169"/>
            <a:ext cx="7969797" cy="4844141"/>
          </a:xfrm>
          <a:prstGeom prst="rect">
            <a:avLst/>
          </a:prstGeom>
          <a:noFill/>
          <a:ln>
            <a:noFill/>
          </a:ln>
          <a:effectLst/>
        </p:spPr>
        <p:txBody>
          <a:bodyPr lIns="0" tIns="18289" rIns="0" bIns="0" anchor="ctr"/>
          <a:lstStyle>
            <a:lvl1pPr>
              <a:lnSpc>
                <a:spcPct val="95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Times New Roman" panose="02020603050405020304" pitchFamily="18" charset="0"/>
                <a:cs typeface="Arial Unicode MS" charset="0"/>
              </a:defRPr>
            </a:lvl1pPr>
            <a:lvl2pPr>
              <a:lnSpc>
                <a:spcPct val="95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Times New Roman" panose="02020603050405020304" pitchFamily="18" charset="0"/>
                <a:cs typeface="Arial Unicode MS" charset="0"/>
              </a:defRPr>
            </a:lvl2pPr>
            <a:lvl3pPr>
              <a:lnSpc>
                <a:spcPct val="95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anose="02020603050405020304" pitchFamily="18" charset="0"/>
                <a:cs typeface="Arial Unicode MS" charset="0"/>
              </a:defRPr>
            </a:lvl3pPr>
            <a:lvl4pPr>
              <a:lnSpc>
                <a:spcPct val="95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cs typeface="Arial Unicode MS" charset="0"/>
              </a:defRPr>
            </a:lvl4pPr>
            <a:lvl5pPr>
              <a:lnSpc>
                <a:spcPct val="95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cs typeface="Arial Unicode MS" charset="0"/>
              </a:defRPr>
            </a:lvl5pPr>
            <a:lvl6pPr marL="2514600" indent="-228600" defTabSz="449263" eaLnBrk="0" fontAlgn="base" hangingPunct="0">
              <a:lnSpc>
                <a:spcPct val="95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cs typeface="Arial Unicode MS" charset="0"/>
              </a:defRPr>
            </a:lvl6pPr>
            <a:lvl7pPr marL="2971800" indent="-228600" defTabSz="449263" eaLnBrk="0" fontAlgn="base" hangingPunct="0">
              <a:lnSpc>
                <a:spcPct val="95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cs typeface="Arial Unicode MS" charset="0"/>
              </a:defRPr>
            </a:lvl7pPr>
            <a:lvl8pPr marL="3429000" indent="-228600" defTabSz="449263" eaLnBrk="0" fontAlgn="base" hangingPunct="0">
              <a:lnSpc>
                <a:spcPct val="95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cs typeface="Arial Unicode MS" charset="0"/>
              </a:defRPr>
            </a:lvl8pPr>
            <a:lvl9pPr marL="3886200" indent="-228600" defTabSz="449263" eaLnBrk="0" fontAlgn="base" hangingPunct="0">
              <a:lnSpc>
                <a:spcPct val="95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Times New Roman" panose="02020603050405020304" pitchFamily="18" charset="0"/>
                <a:cs typeface="Arial Unicode MS" charset="0"/>
              </a:defRPr>
            </a:lvl9pPr>
          </a:lstStyle>
          <a:p>
            <a:pPr algn="r" eaLnBrk="1">
              <a:spcAft>
                <a:spcPct val="0"/>
              </a:spcAft>
              <a:buClrTx/>
              <a:buFontTx/>
              <a:buNone/>
              <a:defRPr/>
            </a:pPr>
            <a:endParaRPr lang="ro-RO" altLang="en-US" sz="2903" dirty="0"/>
          </a:p>
          <a:p>
            <a:pPr algn="r" eaLnBrk="1">
              <a:spcAft>
                <a:spcPct val="0"/>
              </a:spcAft>
              <a:buClrTx/>
              <a:buFontTx/>
              <a:buNone/>
              <a:defRPr/>
            </a:pPr>
            <a:endParaRPr lang="ro-RO" altLang="en-US" sz="2903" dirty="0"/>
          </a:p>
          <a:p>
            <a:pPr algn="r" eaLnBrk="1">
              <a:spcAft>
                <a:spcPct val="0"/>
              </a:spcAft>
              <a:buClrTx/>
              <a:buFontTx/>
              <a:buNone/>
              <a:defRPr/>
            </a:pPr>
            <a:r>
              <a:rPr lang="en-US" sz="1633" b="1" dirty="0">
                <a:ea typeface="Times New Roman" panose="02020603050405020304" pitchFamily="18" charset="0"/>
              </a:rPr>
              <a:t>                                                                         </a:t>
            </a:r>
          </a:p>
          <a:p>
            <a:pPr algn="r" eaLnBrk="1">
              <a:spcAft>
                <a:spcPct val="0"/>
              </a:spcAft>
              <a:buClrTx/>
              <a:buFontTx/>
              <a:buNone/>
              <a:defRPr/>
            </a:pPr>
            <a:endParaRPr lang="en-US" sz="1633" b="1" dirty="0">
              <a:ea typeface="Times New Roman" panose="02020603050405020304" pitchFamily="18" charset="0"/>
            </a:endParaRPr>
          </a:p>
          <a:p>
            <a:pPr algn="r" eaLnBrk="1">
              <a:spcAft>
                <a:spcPct val="0"/>
              </a:spcAft>
              <a:buClrTx/>
              <a:buFontTx/>
              <a:buNone/>
              <a:defRPr/>
            </a:pPr>
            <a:r>
              <a:rPr lang="en-US" sz="1633" b="1" dirty="0">
                <a:ea typeface="Times New Roman" panose="02020603050405020304" pitchFamily="18" charset="0"/>
              </a:rPr>
              <a:t>                                                                         </a:t>
            </a:r>
            <a:r>
              <a:rPr lang="en-US" sz="1270" b="1" dirty="0">
                <a:ea typeface="Times New Roman" panose="02020603050405020304" pitchFamily="18" charset="0"/>
              </a:rPr>
              <a:t>No. Project  2020-1-RO01-KA229-080194 </a:t>
            </a:r>
            <a:endParaRPr lang="ro-RO" altLang="en-US" sz="1270" dirty="0"/>
          </a:p>
          <a:p>
            <a:pPr algn="r" eaLnBrk="1">
              <a:spcAft>
                <a:spcPct val="0"/>
              </a:spcAft>
              <a:buClrTx/>
              <a:buFontTx/>
              <a:buNone/>
              <a:defRPr/>
            </a:pPr>
            <a:r>
              <a:rPr lang="en-GB" altLang="en-US" sz="2903" dirty="0"/>
              <a:t>  </a:t>
            </a:r>
            <a:endParaRPr lang="ro-RO" altLang="en-US" sz="2903" dirty="0"/>
          </a:p>
          <a:p>
            <a:pPr algn="r" eaLnBrk="1">
              <a:spcAft>
                <a:spcPct val="0"/>
              </a:spcAft>
              <a:buClrTx/>
              <a:buFontTx/>
              <a:buNone/>
              <a:defRPr/>
            </a:pPr>
            <a:endParaRPr lang="en-GB" altLang="en-US" sz="2903" b="1" dirty="0">
              <a:latin typeface="+mj-lt"/>
            </a:endParaRPr>
          </a:p>
          <a:p>
            <a:pPr algn="r" eaLnBrk="1">
              <a:spcAft>
                <a:spcPct val="0"/>
              </a:spcAft>
              <a:buClrTx/>
              <a:buFontTx/>
              <a:buNone/>
              <a:defRPr/>
            </a:pPr>
            <a:endParaRPr lang="en-GB" altLang="en-US" sz="2903" b="1" dirty="0">
              <a:latin typeface="+mj-lt"/>
            </a:endParaRPr>
          </a:p>
          <a:p>
            <a:pPr algn="r" eaLnBrk="1">
              <a:spcAft>
                <a:spcPct val="0"/>
              </a:spcAft>
              <a:buClrTx/>
              <a:buFontTx/>
              <a:buNone/>
              <a:defRPr/>
            </a:pPr>
            <a:endParaRPr lang="en-GB" altLang="en-US" sz="2903" b="1" dirty="0">
              <a:latin typeface="+mj-lt"/>
            </a:endParaRPr>
          </a:p>
          <a:p>
            <a:pPr algn="r" eaLnBrk="1">
              <a:spcAft>
                <a:spcPct val="0"/>
              </a:spcAft>
              <a:buClrTx/>
              <a:buFontTx/>
              <a:buNone/>
              <a:defRPr/>
            </a:pPr>
            <a:endParaRPr lang="en-GB" altLang="en-US" sz="2903" b="1" dirty="0">
              <a:latin typeface="+mj-lt"/>
            </a:endParaRPr>
          </a:p>
          <a:p>
            <a:pPr algn="r" eaLnBrk="1">
              <a:spcAft>
                <a:spcPct val="0"/>
              </a:spcAft>
              <a:buClrTx/>
              <a:buFontTx/>
              <a:buNone/>
              <a:defRPr/>
            </a:pPr>
            <a:endParaRPr lang="en-GB" altLang="en-US" sz="2903" b="1" dirty="0">
              <a:latin typeface="+mj-lt"/>
            </a:endParaRPr>
          </a:p>
          <a:p>
            <a:pPr algn="r" eaLnBrk="1">
              <a:spcAft>
                <a:spcPct val="0"/>
              </a:spcAft>
              <a:buClrTx/>
              <a:defRPr/>
            </a:pPr>
            <a:r>
              <a:rPr lang="en-US" sz="1270" b="1" dirty="0">
                <a:solidFill>
                  <a:srgbClr val="002060"/>
                </a:solidFill>
                <a:ea typeface="Times New Roman" panose="02020603050405020304" pitchFamily="18" charset="0"/>
                <a:cs typeface="Times New Roman" panose="02020603050405020304" pitchFamily="18" charset="0"/>
              </a:rPr>
              <a:t>No. Project  2020-1-RO01-KA229-080194 </a:t>
            </a:r>
            <a:endParaRPr lang="en-GB" sz="1270" dirty="0">
              <a:solidFill>
                <a:srgbClr val="002060"/>
              </a:solidFill>
              <a:cs typeface="Times New Roman" panose="02020603050405020304" pitchFamily="18" charset="0"/>
            </a:endParaRPr>
          </a:p>
          <a:p>
            <a:pPr algn="r" eaLnBrk="1">
              <a:spcAft>
                <a:spcPct val="0"/>
              </a:spcAft>
              <a:buClrTx/>
              <a:buFontTx/>
              <a:buNone/>
              <a:defRPr/>
            </a:pPr>
            <a:endParaRPr lang="en-GB" altLang="en-US" sz="2903" b="1" dirty="0">
              <a:latin typeface="+mj-lt"/>
            </a:endParaRPr>
          </a:p>
          <a:p>
            <a:pPr algn="r" eaLnBrk="1">
              <a:spcAft>
                <a:spcPct val="0"/>
              </a:spcAft>
              <a:buClrTx/>
              <a:defRPr/>
            </a:pPr>
            <a:endParaRPr lang="en-GB" altLang="en-US" sz="2903" b="1" dirty="0">
              <a:latin typeface="+mj-lt"/>
            </a:endParaRPr>
          </a:p>
          <a:p>
            <a:pPr algn="r" eaLnBrk="1">
              <a:spcAft>
                <a:spcPct val="0"/>
              </a:spcAft>
              <a:buClrTx/>
              <a:buFontTx/>
              <a:buNone/>
              <a:defRPr/>
            </a:pPr>
            <a:endParaRPr lang="en-GB" altLang="en-US" sz="2903" b="1" dirty="0">
              <a:latin typeface="+mj-lt"/>
            </a:endParaRPr>
          </a:p>
          <a:p>
            <a:pPr algn="r" eaLnBrk="1">
              <a:spcAft>
                <a:spcPct val="0"/>
              </a:spcAft>
              <a:buClrTx/>
              <a:buFontTx/>
              <a:buNone/>
              <a:defRPr/>
            </a:pPr>
            <a:endParaRPr lang="en-GB" altLang="en-US" sz="2903" b="1" dirty="0">
              <a:latin typeface="+mj-lt"/>
            </a:endParaRPr>
          </a:p>
          <a:p>
            <a:pPr algn="r" eaLnBrk="1">
              <a:spcAft>
                <a:spcPct val="0"/>
              </a:spcAft>
              <a:buClrTx/>
              <a:buFontTx/>
              <a:buNone/>
              <a:defRPr/>
            </a:pPr>
            <a:endParaRPr lang="ro-RO" altLang="en-US" sz="2903" dirty="0"/>
          </a:p>
          <a:p>
            <a:pPr algn="r">
              <a:defRPr/>
            </a:pPr>
            <a:r>
              <a:rPr lang="ro-RO" altLang="en-US" sz="907" b="1" dirty="0">
                <a:solidFill>
                  <a:schemeClr val="tx1"/>
                </a:solidFill>
                <a:latin typeface="Arial" panose="020B0604020202020204" pitchFamily="34" charset="0"/>
                <a:cs typeface="Arial" panose="020B0604020202020204" pitchFamily="34" charset="0"/>
              </a:rPr>
              <a:t> </a:t>
            </a:r>
            <a:endParaRPr lang="en-GB" altLang="en-US" sz="907" b="1" dirty="0">
              <a:solidFill>
                <a:schemeClr val="tx1"/>
              </a:solidFill>
              <a:latin typeface="Arial" panose="020B0604020202020204" pitchFamily="34" charset="0"/>
              <a:cs typeface="Arial" panose="020B0604020202020204" pitchFamily="34" charset="0"/>
            </a:endParaRPr>
          </a:p>
          <a:p>
            <a:pPr algn="ctr">
              <a:lnSpc>
                <a:spcPct val="107000"/>
              </a:lnSpc>
              <a:spcAft>
                <a:spcPts val="726"/>
              </a:spcAft>
              <a:defRPr/>
            </a:pPr>
            <a:endParaRPr lang="en-GB" sz="2177" b="1" dirty="0">
              <a:solidFill>
                <a:srgbClr val="0070C0"/>
              </a:solidFill>
              <a:ea typeface="Calibri" panose="020F0502020204030204" pitchFamily="34" charset="0"/>
              <a:cs typeface="Times New Roman" panose="02020603050405020304" pitchFamily="18" charset="0"/>
            </a:endParaRPr>
          </a:p>
          <a:p>
            <a:pPr algn="ctr">
              <a:lnSpc>
                <a:spcPct val="107000"/>
              </a:lnSpc>
              <a:spcAft>
                <a:spcPts val="726"/>
              </a:spcAft>
              <a:defRPr/>
            </a:pPr>
            <a:endParaRPr lang="en-GB" sz="2177" b="1" dirty="0">
              <a:solidFill>
                <a:srgbClr val="0070C0"/>
              </a:solidFill>
              <a:ea typeface="Calibri" panose="020F0502020204030204" pitchFamily="34" charset="0"/>
              <a:cs typeface="Times New Roman" panose="02020603050405020304" pitchFamily="18" charset="0"/>
            </a:endParaRPr>
          </a:p>
          <a:p>
            <a:pPr algn="ctr">
              <a:lnSpc>
                <a:spcPct val="107000"/>
              </a:lnSpc>
              <a:spcAft>
                <a:spcPts val="726"/>
              </a:spcAft>
              <a:defRPr/>
            </a:pPr>
            <a:endParaRPr lang="en-GB" sz="2177" b="1" dirty="0">
              <a:solidFill>
                <a:srgbClr val="0070C0"/>
              </a:solidFill>
              <a:ea typeface="Calibri" panose="020F0502020204030204" pitchFamily="34" charset="0"/>
              <a:cs typeface="Times New Roman" panose="02020603050405020304" pitchFamily="18" charset="0"/>
            </a:endParaRPr>
          </a:p>
          <a:p>
            <a:pPr algn="ctr">
              <a:lnSpc>
                <a:spcPct val="107000"/>
              </a:lnSpc>
              <a:spcAft>
                <a:spcPts val="726"/>
              </a:spcAft>
              <a:defRPr/>
            </a:pPr>
            <a:r>
              <a:rPr lang="en-GB" sz="2177" b="1" dirty="0">
                <a:solidFill>
                  <a:srgbClr val="0070C0"/>
                </a:solidFill>
                <a:ea typeface="Calibri" panose="020F0502020204030204" pitchFamily="34" charset="0"/>
                <a:cs typeface="Times New Roman" panose="02020603050405020304" pitchFamily="18" charset="0"/>
              </a:rPr>
              <a:t>                                                                </a:t>
            </a:r>
          </a:p>
          <a:p>
            <a:pPr algn="ctr">
              <a:lnSpc>
                <a:spcPct val="107000"/>
              </a:lnSpc>
              <a:spcAft>
                <a:spcPts val="726"/>
              </a:spcAft>
              <a:defRPr/>
            </a:pPr>
            <a:endParaRPr lang="en-GB" sz="2177" b="1" dirty="0">
              <a:solidFill>
                <a:srgbClr val="0070C0"/>
              </a:solidFill>
              <a:ea typeface="Times New Roman" panose="02020603050405020304" pitchFamily="18" charset="0"/>
              <a:cs typeface="Times New Roman" panose="02020603050405020304" pitchFamily="18" charset="0"/>
            </a:endParaRPr>
          </a:p>
          <a:p>
            <a:pPr algn="ctr">
              <a:lnSpc>
                <a:spcPct val="107000"/>
              </a:lnSpc>
              <a:spcAft>
                <a:spcPts val="726"/>
              </a:spcAft>
              <a:defRPr/>
            </a:pPr>
            <a:r>
              <a:rPr lang="en-GB" sz="3629" b="1" dirty="0">
                <a:solidFill>
                  <a:srgbClr val="0070C0"/>
                </a:solidFill>
                <a:ea typeface="Times New Roman" panose="02020603050405020304" pitchFamily="18" charset="0"/>
                <a:cs typeface="Times New Roman" panose="02020603050405020304" pitchFamily="18" charset="0"/>
              </a:rPr>
              <a:t>                                      </a:t>
            </a:r>
            <a:r>
              <a:rPr lang="en-US" sz="1270" b="1" dirty="0">
                <a:solidFill>
                  <a:srgbClr val="002060"/>
                </a:solidFill>
                <a:ea typeface="Times New Roman" panose="02020603050405020304" pitchFamily="18" charset="0"/>
                <a:cs typeface="Times New Roman" panose="02020603050405020304" pitchFamily="18" charset="0"/>
              </a:rPr>
              <a:t>No. Project  2020-1-RO01-KA229-080194</a:t>
            </a:r>
            <a:r>
              <a:rPr lang="en-GB" sz="1270" b="1" dirty="0">
                <a:solidFill>
                  <a:srgbClr val="0070C0"/>
                </a:solidFill>
                <a:ea typeface="Times New Roman" panose="02020603050405020304" pitchFamily="18" charset="0"/>
                <a:cs typeface="Times New Roman" panose="02020603050405020304" pitchFamily="18" charset="0"/>
              </a:rPr>
              <a:t>                         </a:t>
            </a:r>
          </a:p>
          <a:p>
            <a:pPr algn="ctr">
              <a:lnSpc>
                <a:spcPct val="107000"/>
              </a:lnSpc>
              <a:spcAft>
                <a:spcPts val="726"/>
              </a:spcAft>
              <a:defRPr/>
            </a:pPr>
            <a:r>
              <a:rPr lang="en-GB" sz="3629" b="1" dirty="0">
                <a:solidFill>
                  <a:srgbClr val="0070C0"/>
                </a:solidFill>
                <a:ea typeface="Times New Roman" panose="02020603050405020304" pitchFamily="18" charset="0"/>
                <a:cs typeface="Times New Roman" panose="02020603050405020304" pitchFamily="18" charset="0"/>
              </a:rPr>
              <a:t>                                     </a:t>
            </a:r>
          </a:p>
          <a:p>
            <a:pPr algn="ctr">
              <a:lnSpc>
                <a:spcPct val="107000"/>
              </a:lnSpc>
              <a:spcAft>
                <a:spcPts val="726"/>
              </a:spcAft>
              <a:defRPr/>
            </a:pPr>
            <a:endParaRPr lang="en-GB" sz="1814" b="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spcAft>
                <a:spcPts val="726"/>
              </a:spcAft>
              <a:defRPr/>
            </a:pPr>
            <a:endParaRPr lang="en-GB" sz="3629" b="1" dirty="0">
              <a:solidFill>
                <a:srgbClr val="0070C0"/>
              </a:solidFill>
              <a:ea typeface="Times New Roman" panose="02020603050405020304" pitchFamily="18" charset="0"/>
              <a:cs typeface="Times New Roman" panose="02020603050405020304" pitchFamily="18" charset="0"/>
            </a:endParaRPr>
          </a:p>
          <a:p>
            <a:pPr algn="ctr">
              <a:lnSpc>
                <a:spcPct val="107000"/>
              </a:lnSpc>
              <a:spcAft>
                <a:spcPts val="726"/>
              </a:spcAft>
              <a:defRPr/>
            </a:pPr>
            <a:endParaRPr lang="en-GB" sz="3629" b="1" dirty="0">
              <a:solidFill>
                <a:srgbClr val="0070C0"/>
              </a:solidFill>
              <a:ea typeface="Times New Roman" panose="02020603050405020304" pitchFamily="18" charset="0"/>
              <a:cs typeface="Times New Roman" panose="02020603050405020304" pitchFamily="18" charset="0"/>
            </a:endParaRPr>
          </a:p>
          <a:p>
            <a:pPr algn="ctr">
              <a:lnSpc>
                <a:spcPct val="107000"/>
              </a:lnSpc>
              <a:spcAft>
                <a:spcPts val="726"/>
              </a:spcAft>
              <a:defRPr/>
            </a:pPr>
            <a:endParaRPr lang="en-GB" sz="3629" b="1" dirty="0">
              <a:solidFill>
                <a:srgbClr val="0070C0"/>
              </a:solidFill>
              <a:ea typeface="Times New Roman" panose="02020603050405020304" pitchFamily="18" charset="0"/>
              <a:cs typeface="Times New Roman" panose="02020603050405020304" pitchFamily="18" charset="0"/>
            </a:endParaRPr>
          </a:p>
          <a:p>
            <a:pPr algn="ctr">
              <a:lnSpc>
                <a:spcPct val="107000"/>
              </a:lnSpc>
              <a:spcAft>
                <a:spcPts val="726"/>
              </a:spcAft>
              <a:defRPr/>
            </a:pPr>
            <a:endParaRPr lang="en-GB" sz="3629" b="1" dirty="0">
              <a:solidFill>
                <a:srgbClr val="0070C0"/>
              </a:solidFill>
              <a:ea typeface="Times New Roman" panose="02020603050405020304" pitchFamily="18" charset="0"/>
              <a:cs typeface="Times New Roman" panose="02020603050405020304" pitchFamily="18" charset="0"/>
            </a:endParaRPr>
          </a:p>
          <a:p>
            <a:pPr algn="ctr">
              <a:lnSpc>
                <a:spcPct val="107000"/>
              </a:lnSpc>
              <a:spcAft>
                <a:spcPts val="726"/>
              </a:spcAft>
              <a:defRPr/>
            </a:pPr>
            <a:r>
              <a:rPr lang="en-GB" sz="3629" b="1" dirty="0">
                <a:solidFill>
                  <a:srgbClr val="0070C0"/>
                </a:solidFill>
                <a:ea typeface="Times New Roman" panose="02020603050405020304" pitchFamily="18" charset="0"/>
                <a:cs typeface="Times New Roman" panose="02020603050405020304" pitchFamily="18" charset="0"/>
              </a:rPr>
              <a:t>                                          </a:t>
            </a:r>
            <a:endParaRPr lang="en-GB" sz="1270" b="1" dirty="0">
              <a:solidFill>
                <a:srgbClr val="0070C0"/>
              </a:solidFill>
              <a:ea typeface="Times New Roman" panose="02020603050405020304" pitchFamily="18" charset="0"/>
              <a:cs typeface="Times New Roman" panose="02020603050405020304" pitchFamily="18" charset="0"/>
            </a:endParaRPr>
          </a:p>
          <a:p>
            <a:pPr algn="ctr">
              <a:lnSpc>
                <a:spcPct val="107000"/>
              </a:lnSpc>
              <a:spcAft>
                <a:spcPts val="726"/>
              </a:spcAft>
              <a:defRPr/>
            </a:pPr>
            <a:r>
              <a:rPr lang="en-GB" sz="907" b="1" dirty="0">
                <a:solidFill>
                  <a:srgbClr val="0070C0"/>
                </a:solidFill>
                <a:ea typeface="Calibri" panose="020F0502020204030204" pitchFamily="34" charset="0"/>
                <a:cs typeface="Times New Roman" panose="02020603050405020304" pitchFamily="18" charset="0"/>
              </a:rPr>
              <a:t>                                              </a:t>
            </a:r>
            <a:r>
              <a:rPr lang="en-US" altLang="en-US" sz="998" b="1" dirty="0">
                <a:solidFill>
                  <a:srgbClr val="0070C0"/>
                </a:solidFill>
                <a:cs typeface="Times New Roman" panose="02020603050405020304" pitchFamily="18" charset="0"/>
              </a:rPr>
              <a:t>Proiect Erasmus Plus ”The citizen of the future facing climatic change” COFFE_E</a:t>
            </a:r>
            <a:r>
              <a:rPr lang="ro-RO" altLang="en-US" sz="998" b="1" dirty="0">
                <a:solidFill>
                  <a:srgbClr val="0070C0"/>
                </a:solidFill>
                <a:cs typeface="Times New Roman" panose="02020603050405020304" pitchFamily="18" charset="0"/>
              </a:rPr>
              <a:t>  </a:t>
            </a:r>
            <a:r>
              <a:rPr lang="de-DE" altLang="en-US" sz="998" b="1" dirty="0">
                <a:solidFill>
                  <a:srgbClr val="0070C0"/>
                </a:solidFill>
                <a:cs typeface="Times New Roman" panose="02020603050405020304" pitchFamily="18" charset="0"/>
              </a:rPr>
              <a:t>2020-1-RO01-KA229-08019</a:t>
            </a:r>
            <a:endParaRPr lang="en-US" sz="998" b="1" i="1" dirty="0">
              <a:solidFill>
                <a:srgbClr val="0070C0"/>
              </a:solidFill>
              <a:ea typeface="Times New Roman" panose="02020603050405020304" pitchFamily="18" charset="0"/>
              <a:cs typeface="Times New Roman" panose="02020603050405020304" pitchFamily="18" charset="0"/>
            </a:endParaRPr>
          </a:p>
          <a:p>
            <a:pPr algn="just">
              <a:lnSpc>
                <a:spcPct val="107000"/>
              </a:lnSpc>
              <a:spcAft>
                <a:spcPts val="726"/>
              </a:spcAft>
              <a:defRPr/>
            </a:pPr>
            <a:endParaRPr lang="en-GB" altLang="en-US" sz="998" b="1" dirty="0">
              <a:solidFill>
                <a:srgbClr val="FFC000"/>
              </a:solidFill>
              <a:cs typeface="Times New Roman" panose="02020603050405020304" pitchFamily="18" charset="0"/>
            </a:endParaRPr>
          </a:p>
          <a:p>
            <a:pPr algn="just">
              <a:lnSpc>
                <a:spcPct val="107000"/>
              </a:lnSpc>
              <a:spcAft>
                <a:spcPts val="726"/>
              </a:spcAft>
              <a:defRPr/>
            </a:pPr>
            <a:endParaRPr lang="en-GB" altLang="en-US" sz="998" b="1" dirty="0">
              <a:solidFill>
                <a:srgbClr val="FFC000"/>
              </a:solidFill>
              <a:cs typeface="Times New Roman" panose="02020603050405020304" pitchFamily="18" charset="0"/>
            </a:endParaRPr>
          </a:p>
          <a:p>
            <a:pPr algn="r">
              <a:defRPr/>
            </a:pPr>
            <a:endParaRPr lang="en-US" altLang="en-US" sz="907" b="1" dirty="0">
              <a:solidFill>
                <a:srgbClr val="FFC000"/>
              </a:solidFill>
              <a:latin typeface="Arial" panose="020B0604020202020204" pitchFamily="34" charset="0"/>
              <a:cs typeface="Arial" panose="020B0604020202020204" pitchFamily="34" charset="0"/>
            </a:endParaRPr>
          </a:p>
          <a:p>
            <a:pPr algn="r">
              <a:defRPr/>
            </a:pPr>
            <a:endParaRPr lang="en-US" altLang="en-US" sz="907" b="1" dirty="0">
              <a:solidFill>
                <a:srgbClr val="FFC000"/>
              </a:solidFill>
              <a:latin typeface="Arial" panose="020B0604020202020204" pitchFamily="34" charset="0"/>
              <a:cs typeface="Arial" panose="020B0604020202020204" pitchFamily="34" charset="0"/>
            </a:endParaRPr>
          </a:p>
          <a:p>
            <a:pPr algn="r">
              <a:defRPr/>
            </a:pPr>
            <a:endParaRPr lang="en-US" altLang="en-US" sz="907" b="1" dirty="0">
              <a:solidFill>
                <a:srgbClr val="FFC000"/>
              </a:solidFill>
              <a:latin typeface="Arial" panose="020B0604020202020204" pitchFamily="34" charset="0"/>
              <a:cs typeface="Arial" panose="020B0604020202020204" pitchFamily="34" charset="0"/>
            </a:endParaRPr>
          </a:p>
          <a:p>
            <a:pPr algn="r">
              <a:defRPr/>
            </a:pPr>
            <a:endParaRPr lang="en-US" altLang="en-US" sz="907" b="1" dirty="0">
              <a:solidFill>
                <a:srgbClr val="FFC000"/>
              </a:solidFill>
              <a:latin typeface="Arial" panose="020B0604020202020204" pitchFamily="34" charset="0"/>
              <a:cs typeface="Arial" panose="020B0604020202020204" pitchFamily="34" charset="0"/>
            </a:endParaRPr>
          </a:p>
          <a:p>
            <a:pPr algn="r">
              <a:defRPr/>
            </a:pPr>
            <a:endParaRPr lang="en-US" altLang="en-US" sz="907" b="1" dirty="0">
              <a:solidFill>
                <a:srgbClr val="FFC000"/>
              </a:solidFill>
              <a:latin typeface="Arial" panose="020B0604020202020204" pitchFamily="34" charset="0"/>
              <a:cs typeface="Arial" panose="020B0604020202020204" pitchFamily="34" charset="0"/>
            </a:endParaRPr>
          </a:p>
          <a:p>
            <a:pPr algn="r">
              <a:defRPr/>
            </a:pPr>
            <a:endParaRPr lang="en-US" altLang="en-US" sz="907" b="1" dirty="0">
              <a:solidFill>
                <a:srgbClr val="FFC000"/>
              </a:solidFill>
              <a:latin typeface="Arial" panose="020B0604020202020204" pitchFamily="34" charset="0"/>
              <a:cs typeface="Arial" panose="020B0604020202020204" pitchFamily="34" charset="0"/>
            </a:endParaRPr>
          </a:p>
          <a:p>
            <a:pPr algn="r">
              <a:defRPr/>
            </a:pPr>
            <a:endParaRPr lang="en-US" altLang="en-US" sz="907" b="1" dirty="0">
              <a:solidFill>
                <a:srgbClr val="FFC000"/>
              </a:solidFill>
              <a:latin typeface="Arial" panose="020B0604020202020204" pitchFamily="34" charset="0"/>
              <a:cs typeface="Arial" panose="020B0604020202020204" pitchFamily="34" charset="0"/>
            </a:endParaRPr>
          </a:p>
          <a:p>
            <a:pPr algn="r">
              <a:defRPr/>
            </a:pPr>
            <a:endParaRPr lang="en-US" altLang="en-US" sz="907" b="1" dirty="0">
              <a:solidFill>
                <a:srgbClr val="FFC000"/>
              </a:solidFill>
              <a:latin typeface="Arial" panose="020B0604020202020204" pitchFamily="34" charset="0"/>
              <a:cs typeface="Arial" panose="020B0604020202020204" pitchFamily="34" charset="0"/>
            </a:endParaRPr>
          </a:p>
          <a:p>
            <a:pPr algn="r">
              <a:defRPr/>
            </a:pPr>
            <a:endParaRPr lang="en-US" altLang="en-US" sz="907" b="1" dirty="0">
              <a:solidFill>
                <a:srgbClr val="FFC000"/>
              </a:solidFill>
              <a:latin typeface="Arial" panose="020B0604020202020204" pitchFamily="34" charset="0"/>
              <a:cs typeface="Arial" panose="020B0604020202020204" pitchFamily="34" charset="0"/>
            </a:endParaRPr>
          </a:p>
          <a:p>
            <a:pPr algn="r">
              <a:defRPr/>
            </a:pPr>
            <a:endParaRPr lang="en-US" altLang="en-US" sz="907" b="1" dirty="0">
              <a:solidFill>
                <a:srgbClr val="FFC000"/>
              </a:solidFill>
              <a:latin typeface="Arial" panose="020B0604020202020204" pitchFamily="34" charset="0"/>
              <a:cs typeface="Arial" panose="020B0604020202020204" pitchFamily="34" charset="0"/>
            </a:endParaRPr>
          </a:p>
          <a:p>
            <a:pPr algn="r">
              <a:defRPr/>
            </a:pPr>
            <a:endParaRPr lang="en-US" altLang="en-US" sz="907" b="1" dirty="0">
              <a:solidFill>
                <a:srgbClr val="FFC000"/>
              </a:solidFill>
              <a:latin typeface="Arial" panose="020B0604020202020204" pitchFamily="34" charset="0"/>
              <a:cs typeface="Arial" panose="020B0604020202020204" pitchFamily="34" charset="0"/>
            </a:endParaRPr>
          </a:p>
          <a:p>
            <a:pPr algn="r">
              <a:defRPr/>
            </a:pPr>
            <a:endParaRPr lang="en-US" altLang="en-US" sz="907" b="1" dirty="0">
              <a:solidFill>
                <a:srgbClr val="FFC000"/>
              </a:solidFill>
              <a:latin typeface="Arial" panose="020B0604020202020204" pitchFamily="34" charset="0"/>
              <a:cs typeface="Arial" panose="020B0604020202020204" pitchFamily="34" charset="0"/>
            </a:endParaRPr>
          </a:p>
          <a:p>
            <a:pPr algn="r">
              <a:defRPr/>
            </a:pPr>
            <a:endParaRPr lang="en-US" altLang="en-US" sz="907" b="1" dirty="0">
              <a:solidFill>
                <a:srgbClr val="FFC000"/>
              </a:solidFill>
              <a:latin typeface="Arial" panose="020B0604020202020204" pitchFamily="34" charset="0"/>
              <a:cs typeface="Arial" panose="020B0604020202020204" pitchFamily="34" charset="0"/>
            </a:endParaRPr>
          </a:p>
          <a:p>
            <a:pPr algn="r">
              <a:defRPr/>
            </a:pPr>
            <a:endParaRPr lang="en-US" altLang="en-US" sz="907" b="1" dirty="0">
              <a:solidFill>
                <a:srgbClr val="FFC000"/>
              </a:solidFill>
              <a:latin typeface="Arial" panose="020B0604020202020204" pitchFamily="34" charset="0"/>
              <a:cs typeface="Arial" panose="020B0604020202020204" pitchFamily="34" charset="0"/>
            </a:endParaRPr>
          </a:p>
          <a:p>
            <a:pPr algn="r">
              <a:defRPr/>
            </a:pPr>
            <a:endParaRPr lang="en-US" altLang="en-US" sz="907" b="1" dirty="0">
              <a:solidFill>
                <a:srgbClr val="FFC000"/>
              </a:solidFill>
              <a:latin typeface="Arial" panose="020B0604020202020204" pitchFamily="34" charset="0"/>
              <a:cs typeface="Arial" panose="020B0604020202020204" pitchFamily="34" charset="0"/>
            </a:endParaRPr>
          </a:p>
          <a:p>
            <a:pPr algn="r">
              <a:defRPr/>
            </a:pPr>
            <a:r>
              <a:rPr lang="en-US" altLang="en-US" sz="907" b="1" dirty="0">
                <a:solidFill>
                  <a:srgbClr val="FFC000"/>
                </a:solidFill>
                <a:latin typeface="Arial" panose="020B0604020202020204" pitchFamily="34" charset="0"/>
                <a:cs typeface="Arial" panose="020B0604020202020204" pitchFamily="34" charset="0"/>
              </a:rPr>
              <a:t>Proiect Erasmus Plus ”The citizen of the future facing climatic change” COFFE_E</a:t>
            </a:r>
            <a:r>
              <a:rPr lang="ro-RO" altLang="en-US" sz="907" b="1" dirty="0">
                <a:solidFill>
                  <a:srgbClr val="FFC000"/>
                </a:solidFill>
                <a:latin typeface="Arial" panose="020B0604020202020204" pitchFamily="34" charset="0"/>
                <a:cs typeface="Arial" panose="020B0604020202020204" pitchFamily="34" charset="0"/>
              </a:rPr>
              <a:t>  </a:t>
            </a:r>
            <a:r>
              <a:rPr lang="de-DE" altLang="en-US" sz="907" b="1" dirty="0">
                <a:solidFill>
                  <a:srgbClr val="FFC000"/>
                </a:solidFill>
                <a:latin typeface="Arial" panose="020B0604020202020204" pitchFamily="34" charset="0"/>
                <a:cs typeface="Arial" panose="020B0604020202020204" pitchFamily="34" charset="0"/>
              </a:rPr>
              <a:t>2020-1-RO01-KA229-08019</a:t>
            </a:r>
            <a:endParaRPr lang="en-US" sz="907" b="1" i="1" dirty="0">
              <a:solidFill>
                <a:srgbClr val="FFC000"/>
              </a:solidFill>
              <a:latin typeface="Arial" panose="020B0604020202020204" pitchFamily="34" charset="0"/>
              <a:ea typeface="Times New Roman" panose="02020603050405020304" pitchFamily="18" charset="0"/>
              <a:cs typeface="Arial" panose="020B0604020202020204" pitchFamily="34" charset="0"/>
            </a:endParaRPr>
          </a:p>
          <a:p>
            <a:pPr algn="r">
              <a:defRPr/>
            </a:pPr>
            <a:endParaRPr lang="en-US" sz="2903" b="1" i="1" dirty="0">
              <a:solidFill>
                <a:schemeClr val="tx1"/>
              </a:solidFill>
              <a:ea typeface="Times New Roman" panose="02020603050405020304" pitchFamily="18" charset="0"/>
              <a:cs typeface="Times New Roman" panose="02020603050405020304" pitchFamily="18" charset="0"/>
            </a:endParaRPr>
          </a:p>
          <a:p>
            <a:pPr algn="r" eaLnBrk="1">
              <a:spcAft>
                <a:spcPct val="0"/>
              </a:spcAft>
              <a:buClrTx/>
              <a:buFontTx/>
              <a:buNone/>
              <a:defRPr/>
            </a:pPr>
            <a:endParaRPr lang="ro-RO" altLang="en-US" sz="2903" dirty="0"/>
          </a:p>
          <a:p>
            <a:pPr algn="r" eaLnBrk="1">
              <a:spcAft>
                <a:spcPct val="0"/>
              </a:spcAft>
              <a:buClrTx/>
              <a:buFontTx/>
              <a:buNone/>
              <a:defRPr/>
            </a:pPr>
            <a:endParaRPr lang="ro-RO" altLang="en-US" sz="2903" dirty="0"/>
          </a:p>
          <a:p>
            <a:pPr algn="r" eaLnBrk="1">
              <a:spcAft>
                <a:spcPct val="0"/>
              </a:spcAft>
              <a:buClrTx/>
              <a:buFontTx/>
              <a:buNone/>
              <a:defRPr/>
            </a:pPr>
            <a:endParaRPr lang="ro-RO" altLang="en-US" sz="2903" dirty="0"/>
          </a:p>
          <a:p>
            <a:pPr algn="r" eaLnBrk="1">
              <a:spcAft>
                <a:spcPct val="0"/>
              </a:spcAft>
              <a:buClrTx/>
              <a:buFontTx/>
              <a:buNone/>
              <a:defRPr/>
            </a:pPr>
            <a:endParaRPr lang="ro-RO" altLang="en-US" sz="2903" dirty="0"/>
          </a:p>
          <a:p>
            <a:pPr algn="r" eaLnBrk="1">
              <a:spcAft>
                <a:spcPct val="0"/>
              </a:spcAft>
              <a:buClrTx/>
              <a:buFontTx/>
              <a:buNone/>
              <a:defRPr/>
            </a:pPr>
            <a:endParaRPr lang="ro-RO" altLang="en-US" sz="2903" dirty="0"/>
          </a:p>
        </p:txBody>
      </p:sp>
      <p:pic>
        <p:nvPicPr>
          <p:cNvPr id="55299" name="Picture 3">
            <a:extLst>
              <a:ext uri="{FF2B5EF4-FFF2-40B4-BE49-F238E27FC236}">
                <a16:creationId xmlns:a16="http://schemas.microsoft.com/office/drawing/2014/main" xmlns="" id="{195E02E5-0FC9-434A-B7CB-DFE9AD7B2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750" y="962739"/>
            <a:ext cx="1396947" cy="56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a:extLst>
              <a:ext uri="{FF2B5EF4-FFF2-40B4-BE49-F238E27FC236}">
                <a16:creationId xmlns:a16="http://schemas.microsoft.com/office/drawing/2014/main" xmlns="" id="{AD6D0EDC-CE06-4879-80DE-BFAB0652FC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308" y="792803"/>
            <a:ext cx="1395507" cy="9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Box 5">
            <a:extLst>
              <a:ext uri="{FF2B5EF4-FFF2-40B4-BE49-F238E27FC236}">
                <a16:creationId xmlns:a16="http://schemas.microsoft.com/office/drawing/2014/main" xmlns="" id="{45B61F48-AFB1-4A94-8262-A3D13C3FB464}"/>
              </a:ext>
            </a:extLst>
          </p:cNvPr>
          <p:cNvSpPr txBox="1">
            <a:spLocks noChangeArrowheads="1"/>
          </p:cNvSpPr>
          <p:nvPr/>
        </p:nvSpPr>
        <p:spPr bwMode="auto">
          <a:xfrm>
            <a:off x="6879443" y="0"/>
            <a:ext cx="3657984"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907" b="1" dirty="0">
                <a:cs typeface="Times New Roman" panose="02020603050405020304" pitchFamily="18" charset="0"/>
              </a:rPr>
              <a:t>                                        </a:t>
            </a:r>
          </a:p>
          <a:p>
            <a:r>
              <a:rPr lang="en-GB" altLang="en-US" sz="907" b="1" dirty="0">
                <a:cs typeface="Times New Roman" panose="02020603050405020304" pitchFamily="18" charset="0"/>
              </a:rPr>
              <a:t>                                      The Project is funded by EU funds</a:t>
            </a:r>
            <a:endParaRPr lang="en-GB" altLang="en-US" sz="907"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1">
            <a:extLst>
              <a:ext uri="{FF2B5EF4-FFF2-40B4-BE49-F238E27FC236}">
                <a16:creationId xmlns:a16="http://schemas.microsoft.com/office/drawing/2014/main" xmlns="" id="{D2F2860E-1048-4ACB-BE90-D42262FAD472}"/>
              </a:ext>
            </a:extLst>
          </p:cNvPr>
          <p:cNvSpPr txBox="1">
            <a:spLocks noChangeArrowheads="1"/>
          </p:cNvSpPr>
          <p:nvPr/>
        </p:nvSpPr>
        <p:spPr bwMode="auto">
          <a:xfrm>
            <a:off x="2111102" y="1574086"/>
            <a:ext cx="7969797" cy="4643834"/>
          </a:xfrm>
          <a:prstGeom prst="rect">
            <a:avLst/>
          </a:prstGeom>
          <a:noFill/>
          <a:ln>
            <a:noFill/>
          </a:ln>
          <a:effectLst/>
        </p:spPr>
        <p:txBody>
          <a:bodyPr lIns="81646" tIns="66623" rIns="81646" bIns="40823"/>
          <a:lstStyle>
            <a:lvl1pPr>
              <a:lnSpc>
                <a:spcPct val="95000"/>
              </a:lnSpc>
              <a:spcAft>
                <a:spcPts val="142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000000"/>
                </a:solidFill>
                <a:latin typeface="Times New Roman" panose="02020603050405020304" pitchFamily="18" charset="0"/>
                <a:ea typeface="Arial Unicode MS"/>
                <a:cs typeface="Arial Unicode MS"/>
              </a:defRPr>
            </a:lvl1pPr>
            <a:lvl2pPr>
              <a:lnSpc>
                <a:spcPct val="95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000000"/>
                </a:solidFill>
                <a:latin typeface="Times New Roman" panose="02020603050405020304" pitchFamily="18" charset="0"/>
                <a:ea typeface="Arial Unicode MS"/>
                <a:cs typeface="Arial Unicode MS"/>
              </a:defRPr>
            </a:lvl2pPr>
            <a:lvl3pPr>
              <a:lnSpc>
                <a:spcPct val="95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Times New Roman" panose="02020603050405020304" pitchFamily="18" charset="0"/>
                <a:ea typeface="Arial Unicode MS"/>
                <a:cs typeface="Arial Unicode MS"/>
              </a:defRPr>
            </a:lvl3pPr>
            <a:lvl4pPr>
              <a:lnSpc>
                <a:spcPct val="95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Times New Roman" panose="02020603050405020304" pitchFamily="18" charset="0"/>
                <a:ea typeface="Arial Unicode MS"/>
                <a:cs typeface="Arial Unicode MS"/>
              </a:defRPr>
            </a:lvl4pPr>
            <a:lvl5pPr>
              <a:lnSpc>
                <a:spcPct val="95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Times New Roman" panose="02020603050405020304" pitchFamily="18" charset="0"/>
                <a:ea typeface="Arial Unicode MS"/>
                <a:cs typeface="Arial Unicode MS"/>
              </a:defRPr>
            </a:lvl5pPr>
            <a:lvl6pPr marL="2514600" indent="-228600" defTabSz="449263" eaLnBrk="0" fontAlgn="base" hangingPunct="0">
              <a:lnSpc>
                <a:spcPct val="95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Times New Roman" panose="02020603050405020304" pitchFamily="18" charset="0"/>
                <a:ea typeface="Arial Unicode MS"/>
                <a:cs typeface="Arial Unicode MS"/>
              </a:defRPr>
            </a:lvl6pPr>
            <a:lvl7pPr marL="2971800" indent="-228600" defTabSz="449263" eaLnBrk="0" fontAlgn="base" hangingPunct="0">
              <a:lnSpc>
                <a:spcPct val="95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Times New Roman" panose="02020603050405020304" pitchFamily="18" charset="0"/>
                <a:ea typeface="Arial Unicode MS"/>
                <a:cs typeface="Arial Unicode MS"/>
              </a:defRPr>
            </a:lvl7pPr>
            <a:lvl8pPr marL="3429000" indent="-228600" defTabSz="449263" eaLnBrk="0" fontAlgn="base" hangingPunct="0">
              <a:lnSpc>
                <a:spcPct val="95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Times New Roman" panose="02020603050405020304" pitchFamily="18" charset="0"/>
                <a:ea typeface="Arial Unicode MS"/>
                <a:cs typeface="Arial Unicode MS"/>
              </a:defRPr>
            </a:lvl8pPr>
            <a:lvl9pPr marL="3886200" indent="-228600" defTabSz="449263" eaLnBrk="0" fontAlgn="base" hangingPunct="0">
              <a:lnSpc>
                <a:spcPct val="95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Times New Roman" panose="02020603050405020304" pitchFamily="18" charset="0"/>
                <a:ea typeface="Arial Unicode MS"/>
                <a:cs typeface="Arial Unicode MS"/>
              </a:defRPr>
            </a:lvl9pPr>
          </a:lstStyle>
          <a:p>
            <a:pPr algn="ctr">
              <a:defRPr/>
            </a:pPr>
            <a:r>
              <a:rPr lang="en-GB" sz="2177" dirty="0">
                <a:solidFill>
                  <a:schemeClr val="tx1"/>
                </a:solidFill>
                <a:latin typeface="Arial" panose="020B0604020202020204" pitchFamily="34" charset="0"/>
                <a:cs typeface="Arial" panose="020B0604020202020204" pitchFamily="34" charset="0"/>
              </a:rPr>
              <a:t> </a:t>
            </a:r>
          </a:p>
          <a:p>
            <a:pPr algn="ctr">
              <a:defRPr/>
            </a:pPr>
            <a:endParaRPr lang="en-US" altLang="en-US" sz="2177" i="1"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ctr">
              <a:defRPr/>
            </a:pPr>
            <a:endParaRPr lang="en-US" altLang="en-US" sz="2177" i="1" dirty="0">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ctr">
              <a:defRPr/>
            </a:pPr>
            <a:r>
              <a:rPr lang="en-US" altLang="en-US" sz="2177" i="1" dirty="0">
                <a:solidFill>
                  <a:srgbClr val="002060"/>
                </a:solidFill>
                <a:latin typeface="Arial" panose="020B0604020202020204" pitchFamily="34" charset="0"/>
                <a:ea typeface="Calibri" panose="020F0502020204030204" pitchFamily="34" charset="0"/>
                <a:cs typeface="Times New Roman" panose="02020603050405020304" pitchFamily="18" charset="0"/>
              </a:rPr>
              <a:t>"Material produced with the financial support of the European Commission. The content of this material is the exclusive responsibility of the authors, and the National Agency and the European Commission are not responsible for how the content of the information will be used. "</a:t>
            </a:r>
            <a:endParaRPr lang="en-US" altLang="en-US" sz="2177" dirty="0">
              <a:latin typeface="Calibri" panose="020F0502020204030204" pitchFamily="34" charset="0"/>
              <a:ea typeface="Calibri" panose="020F0502020204030204" pitchFamily="34" charset="0"/>
              <a:cs typeface="Times New Roman" panose="02020603050405020304" pitchFamily="18" charset="0"/>
            </a:endParaRPr>
          </a:p>
          <a:p>
            <a:pPr marL="311079" indent="-311079">
              <a:buFont typeface="Arial" panose="020B0604020202020204" pitchFamily="34" charset="0"/>
              <a:buChar char="•"/>
              <a:defRPr/>
            </a:pPr>
            <a:endParaRPr lang="en-GB" sz="2177"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wipe dir="u"/>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6239D1-9A89-4C5C-99DB-7E1B6AF689CB}"/>
              </a:ext>
            </a:extLst>
          </p:cNvPr>
          <p:cNvSpPr>
            <a:spLocks noGrp="1"/>
          </p:cNvSpPr>
          <p:nvPr>
            <p:ph type="ctrTitle"/>
          </p:nvPr>
        </p:nvSpPr>
        <p:spPr>
          <a:xfrm>
            <a:off x="900333" y="1531780"/>
            <a:ext cx="10466362" cy="4552918"/>
          </a:xfrm>
        </p:spPr>
        <p:txBody>
          <a:bodyPr>
            <a:normAutofit fontScale="90000"/>
          </a:bodyPr>
          <a:lstStyle/>
          <a:p>
            <a:r>
              <a:rPr lang="ro-RO" dirty="0"/>
              <a:t>Întocmirea unei reclamații privind un produs defect sau un serviciu necorespunzător</a:t>
            </a:r>
            <a:r>
              <a:rPr lang="en-GB" dirty="0"/>
              <a:t/>
            </a:r>
            <a:br>
              <a:rPr lang="en-GB" dirty="0"/>
            </a:br>
            <a:r>
              <a:rPr lang="en-GB" dirty="0"/>
              <a:t/>
            </a:r>
            <a:br>
              <a:rPr lang="en-GB" dirty="0"/>
            </a:br>
            <a:r>
              <a:rPr lang="en-GB" sz="2000" b="1" dirty="0">
                <a:solidFill>
                  <a:srgbClr val="FFC000"/>
                </a:solidFill>
                <a:latin typeface="Arial" panose="020B0604020202020204" pitchFamily="34" charset="0"/>
                <a:cs typeface="Arial" panose="020B0604020202020204" pitchFamily="34" charset="0"/>
              </a:rPr>
              <a:t/>
            </a:r>
            <a:br>
              <a:rPr lang="en-GB" sz="2000" b="1" dirty="0">
                <a:solidFill>
                  <a:srgbClr val="FFC000"/>
                </a:solidFill>
                <a:latin typeface="Arial" panose="020B0604020202020204" pitchFamily="34" charset="0"/>
                <a:cs typeface="Arial" panose="020B0604020202020204" pitchFamily="34" charset="0"/>
              </a:rPr>
            </a:br>
            <a:r>
              <a:rPr lang="en-GB" sz="2000" b="1" dirty="0" err="1">
                <a:solidFill>
                  <a:srgbClr val="FFC000"/>
                </a:solidFill>
                <a:latin typeface="Arial" panose="020B0604020202020204" pitchFamily="34" charset="0"/>
                <a:cs typeface="Arial" panose="020B0604020202020204" pitchFamily="34" charset="0"/>
              </a:rPr>
              <a:t>Elev</a:t>
            </a:r>
            <a:r>
              <a:rPr lang="en-GB" sz="2000" b="1" dirty="0">
                <a:solidFill>
                  <a:srgbClr val="FFC000"/>
                </a:solidFill>
                <a:latin typeface="Arial" panose="020B0604020202020204" pitchFamily="34" charset="0"/>
                <a:cs typeface="Arial" panose="020B0604020202020204" pitchFamily="34" charset="0"/>
              </a:rPr>
              <a:t>: </a:t>
            </a:r>
            <a:r>
              <a:rPr lang="en-GB" sz="2000" b="1" dirty="0" err="1" smtClean="0">
                <a:solidFill>
                  <a:srgbClr val="FFC000"/>
                </a:solidFill>
                <a:latin typeface="Arial" panose="020B0604020202020204" pitchFamily="34" charset="0"/>
                <a:cs typeface="Arial" panose="020B0604020202020204" pitchFamily="34" charset="0"/>
              </a:rPr>
              <a:t>Alexandru</a:t>
            </a:r>
            <a:r>
              <a:rPr lang="en-GB" sz="2000" b="1" dirty="0" smtClean="0">
                <a:solidFill>
                  <a:srgbClr val="FFC000"/>
                </a:solidFill>
                <a:latin typeface="Arial" panose="020B0604020202020204" pitchFamily="34" charset="0"/>
                <a:cs typeface="Arial" panose="020B0604020202020204" pitchFamily="34" charset="0"/>
              </a:rPr>
              <a:t> 	VI</a:t>
            </a:r>
            <a:r>
              <a:rPr lang="ro-RO" sz="2000" b="1" dirty="0" smtClean="0">
                <a:solidFill>
                  <a:srgbClr val="FFC000"/>
                </a:solidFill>
                <a:latin typeface="Arial" panose="020B0604020202020204" pitchFamily="34" charset="0"/>
                <a:cs typeface="Arial" panose="020B0604020202020204" pitchFamily="34" charset="0"/>
              </a:rPr>
              <a:t>Ș</a:t>
            </a:r>
            <a:r>
              <a:rPr lang="en-GB" sz="2000" b="1" dirty="0" smtClean="0">
                <a:solidFill>
                  <a:srgbClr val="FFC000"/>
                </a:solidFill>
                <a:latin typeface="Arial" panose="020B0604020202020204" pitchFamily="34" charset="0"/>
                <a:cs typeface="Arial" panose="020B0604020202020204" pitchFamily="34" charset="0"/>
              </a:rPr>
              <a:t>AN</a:t>
            </a:r>
            <a:r>
              <a:rPr lang="en-GB" b="1" dirty="0">
                <a:solidFill>
                  <a:srgbClr val="FFC000"/>
                </a:solidFill>
              </a:rPr>
              <a:t/>
            </a:r>
            <a:br>
              <a:rPr lang="en-GB" b="1" dirty="0">
                <a:solidFill>
                  <a:srgbClr val="FFC000"/>
                </a:solidFill>
              </a:rPr>
            </a:br>
            <a:endParaRPr lang="en-US" b="1" dirty="0">
              <a:solidFill>
                <a:srgbClr val="FFC000"/>
              </a:solidFill>
            </a:endParaRPr>
          </a:p>
        </p:txBody>
      </p:sp>
      <p:sp>
        <p:nvSpPr>
          <p:cNvPr id="7" name="TextBox 6">
            <a:extLst>
              <a:ext uri="{FF2B5EF4-FFF2-40B4-BE49-F238E27FC236}">
                <a16:creationId xmlns:a16="http://schemas.microsoft.com/office/drawing/2014/main" xmlns="" id="{68215F89-8E6E-4B10-B035-0465BE05C50D}"/>
              </a:ext>
            </a:extLst>
          </p:cNvPr>
          <p:cNvSpPr txBox="1"/>
          <p:nvPr/>
        </p:nvSpPr>
        <p:spPr>
          <a:xfrm>
            <a:off x="7315200" y="0"/>
            <a:ext cx="3151162" cy="246221"/>
          </a:xfrm>
          <a:prstGeom prst="rect">
            <a:avLst/>
          </a:prstGeom>
          <a:noFill/>
        </p:spPr>
        <p:txBody>
          <a:bodyPr wrap="square">
            <a:spAutoFit/>
          </a:bodyPr>
          <a:lstStyle/>
          <a:p>
            <a:r>
              <a:rPr lang="en-GB" altLang="en-US" sz="1000" b="1" dirty="0">
                <a:solidFill>
                  <a:srgbClr val="0070C0"/>
                </a:solidFill>
                <a:latin typeface="Arial" panose="020B0604020202020204" pitchFamily="34" charset="0"/>
                <a:cs typeface="Arial" panose="020B0604020202020204" pitchFamily="34" charset="0"/>
              </a:rPr>
              <a:t>The Project is funded by EU funds</a:t>
            </a:r>
            <a:endParaRPr lang="en-GB" sz="1000" dirty="0">
              <a:solidFill>
                <a:srgbClr val="0070C0"/>
              </a:solidFill>
              <a:latin typeface="Arial" panose="020B0604020202020204" pitchFamily="34" charset="0"/>
              <a:cs typeface="Arial" panose="020B0604020202020204" pitchFamily="34" charset="0"/>
            </a:endParaRPr>
          </a:p>
        </p:txBody>
      </p:sp>
      <p:pic>
        <p:nvPicPr>
          <p:cNvPr id="8" name="Picture 3">
            <a:extLst>
              <a:ext uri="{FF2B5EF4-FFF2-40B4-BE49-F238E27FC236}">
                <a16:creationId xmlns:a16="http://schemas.microsoft.com/office/drawing/2014/main" xmlns="" id="{40B8ED33-30EA-4D6C-BCEF-F3820C27A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69925"/>
            <a:ext cx="15398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xmlns="" id="{68B59101-EFA0-4AA4-B441-B99B442573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6471" y="567763"/>
            <a:ext cx="1037783" cy="77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A33142BD-E836-4112-AB6A-5D24EA9D4E3F}"/>
              </a:ext>
            </a:extLst>
          </p:cNvPr>
          <p:cNvSpPr txBox="1"/>
          <p:nvPr/>
        </p:nvSpPr>
        <p:spPr>
          <a:xfrm>
            <a:off x="6812988" y="669925"/>
            <a:ext cx="4877263" cy="307777"/>
          </a:xfrm>
          <a:prstGeom prst="rect">
            <a:avLst/>
          </a:prstGeom>
          <a:noFill/>
        </p:spPr>
        <p:txBody>
          <a:bodyPr wrap="square">
            <a:spAutoFit/>
          </a:bodyPr>
          <a:lstStyle/>
          <a:p>
            <a:r>
              <a:rPr lang="en-US"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No. Project  2020-1-RO01-KA229-080194</a:t>
            </a:r>
            <a:r>
              <a:rPr lang="en-GB"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en-GB" sz="1400" dirty="0">
              <a:solidFill>
                <a:srgbClr val="FF0000"/>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2A7FC960-7E25-45F1-AC67-3400A440B9AE}"/>
              </a:ext>
            </a:extLst>
          </p:cNvPr>
          <p:cNvSpPr txBox="1"/>
          <p:nvPr/>
        </p:nvSpPr>
        <p:spPr>
          <a:xfrm>
            <a:off x="3460652" y="6448336"/>
            <a:ext cx="7005710" cy="245003"/>
          </a:xfrm>
          <a:prstGeom prst="rect">
            <a:avLst/>
          </a:prstGeom>
          <a:noFill/>
        </p:spPr>
        <p:txBody>
          <a:bodyPr wrap="square">
            <a:spAutoFit/>
          </a:bodyPr>
          <a:lstStyle/>
          <a:p>
            <a:pPr algn="ctr">
              <a:lnSpc>
                <a:spcPct val="107000"/>
              </a:lnSpc>
              <a:spcAft>
                <a:spcPts val="800"/>
              </a:spcAft>
              <a:defRPr/>
            </a:pPr>
            <a:r>
              <a:rPr lang="en-US" altLang="en-US" sz="1000" b="1" dirty="0">
                <a:solidFill>
                  <a:srgbClr val="0070C0"/>
                </a:solidFill>
                <a:latin typeface="Arial" panose="020B0604020202020204" pitchFamily="34" charset="0"/>
                <a:cs typeface="Arial" panose="020B0604020202020204" pitchFamily="34" charset="0"/>
              </a:rPr>
              <a:t>Proiect Erasmus Plus ”The citizen of the future facing climatic change” COFFE_E</a:t>
            </a:r>
            <a:r>
              <a:rPr lang="ro-RO" altLang="en-US" sz="1000" b="1" dirty="0">
                <a:solidFill>
                  <a:srgbClr val="0070C0"/>
                </a:solidFill>
                <a:latin typeface="Arial" panose="020B0604020202020204" pitchFamily="34" charset="0"/>
                <a:cs typeface="Arial" panose="020B0604020202020204" pitchFamily="34" charset="0"/>
              </a:rPr>
              <a:t>  </a:t>
            </a:r>
            <a:r>
              <a:rPr lang="de-DE" altLang="en-US" sz="1000" b="1" dirty="0">
                <a:solidFill>
                  <a:srgbClr val="0070C0"/>
                </a:solidFill>
                <a:latin typeface="Arial" panose="020B0604020202020204" pitchFamily="34" charset="0"/>
                <a:cs typeface="Arial" panose="020B0604020202020204" pitchFamily="34" charset="0"/>
              </a:rPr>
              <a:t>2020-1-RO01-KA229-08019</a:t>
            </a:r>
            <a:endParaRPr lang="en-US" sz="1000" b="1" i="1" dirty="0">
              <a:solidFill>
                <a:srgbClr val="0070C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11" descr="Image result for consumer rights">
            <a:extLst>
              <a:ext uri="{FF2B5EF4-FFF2-40B4-BE49-F238E27FC236}">
                <a16:creationId xmlns:a16="http://schemas.microsoft.com/office/drawing/2014/main" xmlns="" id="{905D912C-19C4-4A80-AF42-CB4226C4A70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390593" y="3802220"/>
            <a:ext cx="3779155" cy="2064008"/>
          </a:xfrm>
          <a:prstGeom prst="rect">
            <a:avLst/>
          </a:prstGeom>
          <a:noFill/>
          <a:ln>
            <a:noFill/>
          </a:ln>
        </p:spPr>
      </p:pic>
    </p:spTree>
    <p:extLst>
      <p:ext uri="{BB962C8B-B14F-4D97-AF65-F5344CB8AC3E}">
        <p14:creationId xmlns:p14="http://schemas.microsoft.com/office/powerpoint/2010/main" val="90601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51C42-61E6-423E-AC09-BE6ACBC0C322}"/>
              </a:ext>
            </a:extLst>
          </p:cNvPr>
          <p:cNvSpPr>
            <a:spLocks noGrp="1"/>
          </p:cNvSpPr>
          <p:nvPr>
            <p:ph type="title"/>
          </p:nvPr>
        </p:nvSpPr>
        <p:spPr/>
        <p:txBody>
          <a:bodyPr/>
          <a:lstStyle/>
          <a:p>
            <a:pPr algn="ctr"/>
            <a:r>
              <a:rPr lang="en-GB" sz="3600" b="1" kern="0" dirty="0">
                <a:solidFill>
                  <a:srgbClr val="272526"/>
                </a:solidFill>
                <a:effectLst/>
                <a:latin typeface="Tahoma" panose="020B0604030504040204" pitchFamily="34" charset="0"/>
                <a:ea typeface="Tahoma" panose="020B0604030504040204" pitchFamily="34" charset="0"/>
              </a:rPr>
              <a:t>       </a:t>
            </a:r>
            <a:br>
              <a:rPr lang="en-GB" sz="3600" b="1" kern="0" dirty="0">
                <a:solidFill>
                  <a:srgbClr val="272526"/>
                </a:solidFill>
                <a:effectLst/>
                <a:latin typeface="Tahoma" panose="020B0604030504040204" pitchFamily="34" charset="0"/>
                <a:ea typeface="Tahoma" panose="020B0604030504040204" pitchFamily="34" charset="0"/>
              </a:rPr>
            </a:br>
            <a:r>
              <a:rPr lang="ro-RO" sz="3600" b="1" kern="0" dirty="0">
                <a:effectLst/>
                <a:latin typeface="Tahoma" panose="020B0604030504040204" pitchFamily="34" charset="0"/>
                <a:ea typeface="Tahoma" panose="020B0604030504040204" pitchFamily="34" charset="0"/>
              </a:rPr>
              <a:t>INFORMAȚII GENERALE</a:t>
            </a:r>
            <a:r>
              <a:rPr lang="en-US" sz="3600" b="1" kern="0" dirty="0">
                <a:effectLst/>
                <a:latin typeface="Tahoma" panose="020B0604030504040204" pitchFamily="34" charset="0"/>
                <a:ea typeface="Tahoma" panose="020B0604030504040204" pitchFamily="34" charset="0"/>
              </a:rPr>
              <a:t/>
            </a:r>
            <a:br>
              <a:rPr lang="en-US" sz="3600" b="1" kern="0" dirty="0">
                <a:effectLst/>
                <a:latin typeface="Tahoma" panose="020B0604030504040204" pitchFamily="34" charset="0"/>
                <a:ea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xmlns="" id="{3E4D7FED-F697-4B08-9F31-B973EF081F91}"/>
              </a:ext>
            </a:extLst>
          </p:cNvPr>
          <p:cNvSpPr>
            <a:spLocks noGrp="1"/>
          </p:cNvSpPr>
          <p:nvPr>
            <p:ph idx="1"/>
          </p:nvPr>
        </p:nvSpPr>
        <p:spPr>
          <a:xfrm>
            <a:off x="1154954" y="2603500"/>
            <a:ext cx="10436824" cy="3416300"/>
          </a:xfrm>
        </p:spPr>
        <p:txBody>
          <a:bodyPr>
            <a:normAutofit fontScale="62500" lnSpcReduction="20000"/>
          </a:bodyPr>
          <a:lstStyle/>
          <a:p>
            <a:pPr marL="0" marR="0" indent="0">
              <a:spcBef>
                <a:spcPts val="35"/>
              </a:spcBef>
              <a:spcAft>
                <a:spcPts val="0"/>
              </a:spcAft>
              <a:buNone/>
            </a:pPr>
            <a:r>
              <a:rPr lang="ro-RO" sz="1800" dirty="0">
                <a:effectLst/>
                <a:latin typeface="Tahoma" panose="020B0604030504040204" pitchFamily="34" charset="0"/>
                <a:ea typeface="Tahoma" panose="020B0604030504040204" pitchFamily="34" charset="0"/>
              </a:rPr>
              <a:t> </a:t>
            </a:r>
            <a:endParaRPr lang="en-US" sz="1800" dirty="0">
              <a:effectLst/>
              <a:latin typeface="Tahoma" panose="020B0604030504040204" pitchFamily="34" charset="0"/>
              <a:ea typeface="Tahoma" panose="020B0604030504040204" pitchFamily="34" charset="0"/>
            </a:endParaRPr>
          </a:p>
          <a:p>
            <a:pPr marL="0" marR="216535" indent="0">
              <a:lnSpc>
                <a:spcPct val="148000"/>
              </a:lnSpc>
              <a:spcBef>
                <a:spcPts val="0"/>
              </a:spcBef>
              <a:spcAft>
                <a:spcPts val="0"/>
              </a:spcAft>
              <a:buNone/>
            </a:pPr>
            <a:r>
              <a:rPr lang="ro-RO" sz="1800" dirty="0">
                <a:solidFill>
                  <a:srgbClr val="272526"/>
                </a:solidFill>
                <a:effectLst/>
                <a:latin typeface="Tahoma" panose="020B0604030504040204" pitchFamily="34" charset="0"/>
                <a:ea typeface="Tahoma" panose="020B0604030504040204" pitchFamily="34" charset="0"/>
              </a:rPr>
              <a:t> </a:t>
            </a:r>
            <a:endParaRPr lang="en-US" sz="1800" dirty="0">
              <a:effectLst/>
              <a:latin typeface="Tahoma" panose="020B0604030504040204" pitchFamily="34" charset="0"/>
              <a:ea typeface="Tahoma" panose="020B0604030504040204" pitchFamily="34" charset="0"/>
            </a:endParaRPr>
          </a:p>
          <a:p>
            <a:pPr marL="0" marR="216535" indent="0">
              <a:lnSpc>
                <a:spcPct val="148000"/>
              </a:lnSpc>
              <a:spcBef>
                <a:spcPts val="0"/>
              </a:spcBef>
              <a:spcAft>
                <a:spcPts val="0"/>
              </a:spcAft>
              <a:buNone/>
            </a:pPr>
            <a:r>
              <a:rPr lang="ro-RO" sz="1800" dirty="0">
                <a:solidFill>
                  <a:srgbClr val="272526"/>
                </a:solidFill>
                <a:effectLst/>
                <a:latin typeface="Tahoma" panose="020B0604030504040204" pitchFamily="34" charset="0"/>
                <a:ea typeface="Tahoma" panose="020B0604030504040204" pitchFamily="34" charset="0"/>
              </a:rPr>
              <a:t> </a:t>
            </a:r>
            <a:endParaRPr lang="en-US" sz="1800" dirty="0">
              <a:effectLst/>
              <a:latin typeface="Tahoma" panose="020B0604030504040204" pitchFamily="34" charset="0"/>
              <a:ea typeface="Tahoma" panose="020B0604030504040204" pitchFamily="34" charset="0"/>
            </a:endParaRPr>
          </a:p>
          <a:p>
            <a:pPr marL="226060" marR="216535" algn="just">
              <a:lnSpc>
                <a:spcPct val="148000"/>
              </a:lnSpc>
              <a:spcBef>
                <a:spcPts val="0"/>
              </a:spcBef>
              <a:spcAft>
                <a:spcPts val="0"/>
              </a:spcAft>
            </a:pP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O</a:t>
            </a:r>
            <a:r>
              <a:rPr lang="ro-RO" sz="2900" b="1" spc="-13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serie</a:t>
            </a:r>
            <a:r>
              <a:rPr lang="ro-RO" sz="2900" b="1" spc="-13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de</a:t>
            </a:r>
            <a:r>
              <a:rPr lang="ro-RO" sz="2900" b="1" spc="-13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schimbări</a:t>
            </a:r>
            <a:r>
              <a:rPr lang="ro-RO" sz="2900" b="1" spc="-13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cum</a:t>
            </a:r>
            <a:r>
              <a:rPr lang="ro-RO" sz="2900" b="1" spc="-13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ar</a:t>
            </a:r>
            <a:r>
              <a:rPr lang="ro-RO" sz="2900" b="1" spc="-13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fi</a:t>
            </a:r>
            <a:r>
              <a:rPr lang="ro-RO" sz="2900" b="1" spc="-13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en-GB" sz="2900" b="1" spc="-130" dirty="0">
                <a:solidFill>
                  <a:srgbClr val="272526"/>
                </a:solidFill>
                <a:latin typeface="Tahoma" panose="020B0604030504040204" pitchFamily="34" charset="0"/>
                <a:ea typeface="Tahoma" panose="020B0604030504040204" pitchFamily="34" charset="0"/>
                <a:cs typeface="Tahoma" panose="020B0604030504040204" pitchFamily="34" charset="0"/>
              </a:rPr>
              <a:t>: </a:t>
            </a:r>
            <a:r>
              <a:rPr lang="ro-RO" sz="2900" b="1" spc="-13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piața</a:t>
            </a:r>
            <a:r>
              <a:rPr lang="ro-RO" sz="2900" b="1" spc="-13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europeană</a:t>
            </a:r>
            <a:r>
              <a:rPr lang="ro-RO" sz="2900" b="1" spc="-13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unică, tehnologiile</a:t>
            </a:r>
            <a:r>
              <a:rPr lang="ro-RO" sz="2900" b="1" spc="-17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noi</a:t>
            </a:r>
            <a:r>
              <a:rPr lang="ro-RO" sz="2900" b="1" spc="-16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ale</a:t>
            </a:r>
            <a:r>
              <a:rPr lang="ro-RO" sz="2900" b="1" spc="-16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informației,</a:t>
            </a:r>
            <a:r>
              <a:rPr lang="ro-RO" sz="2900" b="1" spc="-16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prezenț</a:t>
            </a:r>
            <a:r>
              <a:rPr lang="en-GB"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a</a:t>
            </a:r>
            <a:r>
              <a:rPr lang="ro-RO" sz="2900" b="1" spc="-17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pe</a:t>
            </a:r>
            <a:r>
              <a:rPr lang="ro-RO" sz="2900" b="1" spc="-16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piață</a:t>
            </a:r>
            <a:r>
              <a:rPr lang="ro-RO" sz="2900" b="1" spc="-16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a</a:t>
            </a:r>
            <a:r>
              <a:rPr lang="ro-RO" sz="2900" b="1" spc="-16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spc="-20" dirty="0">
                <a:solidFill>
                  <a:srgbClr val="272526"/>
                </a:solidFill>
                <a:effectLst/>
                <a:latin typeface="Tahoma" panose="020B0604030504040204" pitchFamily="34" charset="0"/>
                <a:ea typeface="Tahoma" panose="020B0604030504040204" pitchFamily="34" charset="0"/>
                <a:cs typeface="Tahoma" panose="020B0604030504040204" pitchFamily="34" charset="0"/>
              </a:rPr>
              <a:t>unor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produse complexe – au un efect semnificativ asupra </a:t>
            </a:r>
            <a:r>
              <a:rPr lang="ro-RO" sz="2900" b="1" spc="-15" dirty="0">
                <a:solidFill>
                  <a:srgbClr val="272526"/>
                </a:solidFill>
                <a:effectLst/>
                <a:latin typeface="Tahoma" panose="020B0604030504040204" pitchFamily="34" charset="0"/>
                <a:ea typeface="Tahoma" panose="020B0604030504040204" pitchFamily="34" charset="0"/>
                <a:cs typeface="Tahoma" panose="020B0604030504040204" pitchFamily="34" charset="0"/>
              </a:rPr>
              <a:t>consumatorilor.</a:t>
            </a:r>
            <a:r>
              <a:rPr lang="ro-RO" sz="2900" b="1" dirty="0">
                <a:effectLst/>
                <a:latin typeface="Tahoma" panose="020B0604030504040204" pitchFamily="34" charset="0"/>
                <a:ea typeface="Tahoma" panose="020B0604030504040204" pitchFamily="34" charset="0"/>
                <a:cs typeface="Tahoma" panose="020B0604030504040204" pitchFamily="34" charset="0"/>
              </a:rPr>
              <a:t> </a:t>
            </a:r>
            <a:endParaRPr lang="en-US" sz="2900" b="1" dirty="0">
              <a:effectLst/>
              <a:latin typeface="Tahoma" panose="020B0604030504040204" pitchFamily="34" charset="0"/>
              <a:ea typeface="Tahoma" panose="020B0604030504040204" pitchFamily="34" charset="0"/>
              <a:cs typeface="Tahoma" panose="020B0604030504040204" pitchFamily="34" charset="0"/>
            </a:endParaRPr>
          </a:p>
          <a:p>
            <a:pPr marL="0" marR="105410" algn="just">
              <a:lnSpc>
                <a:spcPct val="148000"/>
              </a:lnSpc>
              <a:spcBef>
                <a:spcPts val="0"/>
              </a:spcBef>
              <a:spcAft>
                <a:spcPts val="0"/>
              </a:spcAft>
            </a:pP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Mai mult ca oricand, avem nevoie să fim pe deplin conștienți de drepturile si obligațiile noastre, să luăm decizii</a:t>
            </a:r>
            <a:r>
              <a:rPr lang="ro-RO" sz="2900" b="1" spc="-12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bune</a:t>
            </a:r>
            <a:r>
              <a:rPr lang="ro-RO" sz="2900" b="1" spc="-12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la</a:t>
            </a:r>
            <a:r>
              <a:rPr lang="ro-RO" sz="2900" b="1" spc="-12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achiziționarea</a:t>
            </a:r>
            <a:r>
              <a:rPr lang="ro-RO" sz="2900" b="1" spc="-12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de</a:t>
            </a:r>
            <a:r>
              <a:rPr lang="ro-RO" sz="2900" b="1" spc="-12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bunuri</a:t>
            </a:r>
            <a:r>
              <a:rPr lang="ro-RO" sz="2900" b="1" spc="-120" dirty="0">
                <a:solidFill>
                  <a:srgbClr val="272526"/>
                </a:solidFill>
                <a:effectLst/>
                <a:latin typeface="Tahoma" panose="020B0604030504040204" pitchFamily="34" charset="0"/>
                <a:ea typeface="Tahoma" panose="020B0604030504040204" pitchFamily="34" charset="0"/>
                <a:cs typeface="Tahoma" panose="020B0604030504040204" pitchFamily="34" charset="0"/>
              </a:rPr>
              <a:t> ș</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i</a:t>
            </a:r>
            <a:r>
              <a:rPr lang="ro-RO" sz="2900" b="1" spc="-12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să</a:t>
            </a:r>
            <a:r>
              <a:rPr lang="ro-RO" sz="2900" b="1" spc="-11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nu</a:t>
            </a:r>
            <a:r>
              <a:rPr lang="ro-RO" sz="2900" b="1" spc="-12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spc="-15" dirty="0">
                <a:solidFill>
                  <a:srgbClr val="272526"/>
                </a:solidFill>
                <a:effectLst/>
                <a:latin typeface="Tahoma" panose="020B0604030504040204" pitchFamily="34" charset="0"/>
                <a:ea typeface="Tahoma" panose="020B0604030504040204" pitchFamily="34" charset="0"/>
                <a:cs typeface="Tahoma" panose="020B0604030504040204" pitchFamily="34" charset="0"/>
              </a:rPr>
              <a:t>capitulăm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in fața presiunilor comerciale. </a:t>
            </a:r>
            <a:r>
              <a:rPr lang="ro-RO" sz="2900" b="1" spc="-15" dirty="0">
                <a:solidFill>
                  <a:srgbClr val="272526"/>
                </a:solidFill>
                <a:effectLst/>
                <a:latin typeface="Tahoma" panose="020B0604030504040204" pitchFamily="34" charset="0"/>
                <a:ea typeface="Tahoma" panose="020B0604030504040204" pitchFamily="34" charset="0"/>
                <a:cs typeface="Tahoma" panose="020B0604030504040204" pitchFamily="34" charset="0"/>
              </a:rPr>
              <a:t>Totuși,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uneori avem probleme cu bunurile sau serviciile pe </a:t>
            </a:r>
            <a:r>
              <a:rPr lang="ro-RO" sz="2900" b="1" spc="-15" dirty="0">
                <a:solidFill>
                  <a:srgbClr val="272526"/>
                </a:solidFill>
                <a:effectLst/>
                <a:latin typeface="Tahoma" panose="020B0604030504040204" pitchFamily="34" charset="0"/>
                <a:ea typeface="Tahoma" panose="020B0604030504040204" pitchFamily="34" charset="0"/>
                <a:cs typeface="Tahoma" panose="020B0604030504040204" pitchFamily="34" charset="0"/>
              </a:rPr>
              <a:t>care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le-am cumpărat si este necesar sa </a:t>
            </a:r>
            <a:r>
              <a:rPr lang="ro-RO" sz="2900" b="1" spc="-15" dirty="0">
                <a:solidFill>
                  <a:srgbClr val="272526"/>
                </a:solidFill>
                <a:effectLst/>
                <a:latin typeface="Tahoma" panose="020B0604030504040204" pitchFamily="34" charset="0"/>
                <a:ea typeface="Tahoma" panose="020B0604030504040204" pitchFamily="34" charset="0"/>
                <a:cs typeface="Tahoma" panose="020B0604030504040204" pitchFamily="34" charset="0"/>
              </a:rPr>
              <a:t>le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returnăm vanzătorului pentru</a:t>
            </a:r>
            <a:r>
              <a:rPr lang="ro-RO" sz="2900" b="1" spc="-9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sz="2900"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despăgubire.</a:t>
            </a:r>
            <a:endParaRPr lang="en-US" sz="2900" b="1" dirty="0">
              <a:effectLst/>
              <a:latin typeface="Tahoma" panose="020B0604030504040204" pitchFamily="34" charset="0"/>
              <a:ea typeface="Tahoma" panose="020B0604030504040204" pitchFamily="34" charset="0"/>
              <a:cs typeface="Tahoma" panose="020B0604030504040204" pitchFamily="34" charset="0"/>
            </a:endParaRPr>
          </a:p>
          <a:p>
            <a:pPr marL="0" marR="0" indent="0">
              <a:spcBef>
                <a:spcPts val="25"/>
              </a:spcBef>
              <a:spcAft>
                <a:spcPts val="0"/>
              </a:spcAft>
              <a:buNone/>
            </a:pPr>
            <a:r>
              <a:rPr lang="ro-RO" sz="2600" dirty="0">
                <a:effectLst/>
                <a:latin typeface="Tahoma" panose="020B0604030504040204" pitchFamily="34" charset="0"/>
                <a:ea typeface="Tahoma" panose="020B0604030504040204" pitchFamily="34" charset="0"/>
              </a:rPr>
              <a:t> </a:t>
            </a:r>
            <a:endParaRPr lang="en-US" sz="2600" dirty="0">
              <a:effectLst/>
              <a:latin typeface="Tahoma" panose="020B0604030504040204" pitchFamily="34" charset="0"/>
              <a:ea typeface="Tahoma" panose="020B0604030504040204" pitchFamily="34" charset="0"/>
            </a:endParaRPr>
          </a:p>
          <a:p>
            <a:pPr marL="226060" marR="105410">
              <a:lnSpc>
                <a:spcPct val="148000"/>
              </a:lnSpc>
              <a:spcBef>
                <a:spcPts val="0"/>
              </a:spcBef>
              <a:spcAft>
                <a:spcPts val="0"/>
              </a:spcAft>
            </a:pPr>
            <a:endParaRPr lang="en-US" sz="1800" dirty="0">
              <a:effectLst/>
              <a:latin typeface="Tahoma" panose="020B0604030504040204" pitchFamily="34" charset="0"/>
              <a:ea typeface="Tahoma" panose="020B0604030504040204" pitchFamily="34" charset="0"/>
            </a:endParaRPr>
          </a:p>
          <a:p>
            <a:endParaRPr lang="en-US" dirty="0"/>
          </a:p>
        </p:txBody>
      </p:sp>
    </p:spTree>
    <p:extLst>
      <p:ext uri="{BB962C8B-B14F-4D97-AF65-F5344CB8AC3E}">
        <p14:creationId xmlns:p14="http://schemas.microsoft.com/office/powerpoint/2010/main" val="37820540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425175-D46F-4910-83BC-A964E11892A2}"/>
              </a:ext>
            </a:extLst>
          </p:cNvPr>
          <p:cNvSpPr>
            <a:spLocks noGrp="1"/>
          </p:cNvSpPr>
          <p:nvPr>
            <p:ph type="title"/>
          </p:nvPr>
        </p:nvSpPr>
        <p:spPr/>
        <p:txBody>
          <a:bodyPr/>
          <a:lstStyle/>
          <a:p>
            <a:pPr algn="ctr"/>
            <a:r>
              <a:rPr lang="en-US" dirty="0"/>
              <a:t>                </a:t>
            </a:r>
            <a:r>
              <a:rPr lang="en-US" dirty="0">
                <a:latin typeface="Tahoma" panose="020B0604030504040204" pitchFamily="34" charset="0"/>
                <a:ea typeface="Tahoma" panose="020B0604030504040204" pitchFamily="34" charset="0"/>
                <a:cs typeface="Tahoma" panose="020B0604030504040204" pitchFamily="34" charset="0"/>
              </a:rPr>
              <a:t>RESPONSABILITATI</a:t>
            </a:r>
          </a:p>
        </p:txBody>
      </p:sp>
      <p:sp>
        <p:nvSpPr>
          <p:cNvPr id="3" name="Content Placeholder 2">
            <a:extLst>
              <a:ext uri="{FF2B5EF4-FFF2-40B4-BE49-F238E27FC236}">
                <a16:creationId xmlns:a16="http://schemas.microsoft.com/office/drawing/2014/main" xmlns="" id="{BBF6B821-A47D-4E64-9AF3-DECADC3DF4E5}"/>
              </a:ext>
            </a:extLst>
          </p:cNvPr>
          <p:cNvSpPr>
            <a:spLocks noGrp="1"/>
          </p:cNvSpPr>
          <p:nvPr>
            <p:ph idx="1"/>
          </p:nvPr>
        </p:nvSpPr>
        <p:spPr>
          <a:xfrm>
            <a:off x="1154954" y="2603500"/>
            <a:ext cx="10296148" cy="3416300"/>
          </a:xfrm>
        </p:spPr>
        <p:txBody>
          <a:bodyPr>
            <a:normAutofit lnSpcReduction="10000"/>
          </a:bodyPr>
          <a:lstStyle/>
          <a:p>
            <a:pPr marL="0" marR="0" indent="0" algn="ctr">
              <a:spcBef>
                <a:spcPts val="0"/>
              </a:spcBef>
              <a:spcAft>
                <a:spcPts val="0"/>
              </a:spcAft>
              <a:buNone/>
            </a:pPr>
            <a:r>
              <a:rPr lang="ro-RO"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Care sunt responsabilitațile vanzătorului?</a:t>
            </a:r>
            <a:endParaRPr lang="en-US"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226060" marR="188595">
              <a:lnSpc>
                <a:spcPct val="122000"/>
              </a:lnSpc>
              <a:spcBef>
                <a:spcPts val="260"/>
              </a:spcBef>
              <a:spcAft>
                <a:spcPts val="0"/>
              </a:spcAft>
            </a:pP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Sunteți indreptățit să primiți bunuri sau servicii </a:t>
            </a:r>
            <a:r>
              <a:rPr lang="ro-RO" b="1" spc="-15" dirty="0">
                <a:solidFill>
                  <a:srgbClr val="272526"/>
                </a:solidFill>
                <a:effectLst/>
                <a:latin typeface="Tahoma" panose="020B0604030504040204" pitchFamily="34" charset="0"/>
                <a:ea typeface="Tahoma" panose="020B0604030504040204" pitchFamily="34" charset="0"/>
                <a:cs typeface="Tahoma" panose="020B0604030504040204" pitchFamily="34" charset="0"/>
              </a:rPr>
              <a:t>care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sunt</a:t>
            </a:r>
            <a:r>
              <a:rPr lang="ro-RO" b="1" spc="-16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spc="-160" dirty="0">
                <a:solidFill>
                  <a:srgbClr val="272526"/>
                </a:solidFill>
                <a:latin typeface="Tahoma" panose="020B0604030504040204" pitchFamily="34" charset="0"/>
                <a:ea typeface="Tahoma" panose="020B0604030504040204" pitchFamily="34" charset="0"/>
                <a:cs typeface="Tahoma" panose="020B0604030504040204" pitchFamily="34" charset="0"/>
              </a:rPr>
              <a:t>î</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n</a:t>
            </a:r>
            <a:r>
              <a:rPr lang="ro-RO" b="1" spc="-16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conformitate</a:t>
            </a:r>
            <a:r>
              <a:rPr lang="ro-RO" b="1" spc="-16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cu</a:t>
            </a:r>
            <a:r>
              <a:rPr lang="ro-RO" b="1" spc="-16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contractul.</a:t>
            </a:r>
            <a:r>
              <a:rPr lang="ro-RO" b="1" spc="-16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Aceasta</a:t>
            </a:r>
            <a:r>
              <a:rPr lang="ro-RO" b="1" spc="-16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inseamnă</a:t>
            </a:r>
            <a:r>
              <a:rPr lang="ro-RO" b="1" spc="-16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spc="-45" dirty="0">
                <a:solidFill>
                  <a:srgbClr val="272526"/>
                </a:solidFill>
                <a:effectLst/>
                <a:latin typeface="Tahoma" panose="020B0604030504040204" pitchFamily="34" charset="0"/>
                <a:ea typeface="Tahoma" panose="020B0604030504040204" pitchFamily="34" charset="0"/>
                <a:cs typeface="Tahoma" panose="020B0604030504040204" pitchFamily="34" charset="0"/>
              </a:rPr>
              <a:t>că</a:t>
            </a:r>
            <a:r>
              <a:rPr lang="en-US" b="1" spc="-45" dirty="0">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ele</a:t>
            </a:r>
            <a:r>
              <a:rPr lang="ro-RO" b="1" spc="-12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trebuie</a:t>
            </a:r>
            <a:r>
              <a:rPr lang="ro-RO" b="1" spc="-11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să</a:t>
            </a:r>
            <a:r>
              <a:rPr lang="ro-RO" b="1" spc="-11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corespundă</a:t>
            </a:r>
            <a:r>
              <a:rPr lang="ro-RO" b="1" spc="-11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cu</a:t>
            </a:r>
            <a:r>
              <a:rPr lang="ro-RO" b="1" spc="-11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descrierea</a:t>
            </a:r>
            <a:r>
              <a:rPr lang="ro-RO" b="1" spc="-11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lor</a:t>
            </a:r>
            <a:r>
              <a:rPr lang="ro-RO" b="1" spc="-115" dirty="0">
                <a:solidFill>
                  <a:srgbClr val="272526"/>
                </a:solidFill>
                <a:effectLst/>
                <a:latin typeface="Tahoma" panose="020B0604030504040204" pitchFamily="34" charset="0"/>
                <a:ea typeface="Tahoma" panose="020B0604030504040204" pitchFamily="34" charset="0"/>
                <a:cs typeface="Tahoma" panose="020B0604030504040204" pitchFamily="34" charset="0"/>
              </a:rPr>
              <a:t> ș</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i</a:t>
            </a:r>
            <a:r>
              <a:rPr lang="ro-RO" b="1" spc="-12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să</a:t>
            </a:r>
            <a:r>
              <a:rPr lang="ro-RO" b="1" spc="-11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nu</a:t>
            </a:r>
            <a:r>
              <a:rPr lang="ro-RO" b="1" spc="-11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spc="-20" dirty="0">
                <a:solidFill>
                  <a:srgbClr val="272526"/>
                </a:solidFill>
                <a:effectLst/>
                <a:latin typeface="Tahoma" panose="020B0604030504040204" pitchFamily="34" charset="0"/>
                <a:ea typeface="Tahoma" panose="020B0604030504040204" pitchFamily="34" charset="0"/>
                <a:cs typeface="Tahoma" panose="020B0604030504040204" pitchFamily="34" charset="0"/>
              </a:rPr>
              <a:t>aibă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defecte.</a:t>
            </a:r>
            <a:r>
              <a:rPr lang="en-US" b="1" dirty="0">
                <a:latin typeface="Tahoma" panose="020B0604030504040204" pitchFamily="34" charset="0"/>
                <a:ea typeface="Tahoma" panose="020B0604030504040204" pitchFamily="34" charset="0"/>
                <a:cs typeface="Tahoma" panose="020B0604030504040204" pitchFamily="34" charset="0"/>
              </a:rPr>
              <a:t> </a:t>
            </a:r>
          </a:p>
          <a:p>
            <a:pPr marL="0" marR="188595" indent="0">
              <a:lnSpc>
                <a:spcPct val="122000"/>
              </a:lnSpc>
              <a:spcBef>
                <a:spcPts val="260"/>
              </a:spcBef>
              <a:spcAft>
                <a:spcPts val="0"/>
              </a:spcAft>
              <a:buNone/>
            </a:pPr>
            <a:r>
              <a:rPr lang="en-US"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Care sunt responsabilitățile</a:t>
            </a:r>
            <a:r>
              <a:rPr lang="ro-RO" b="1" spc="-255"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GB" b="1" spc="-255" dirty="0">
                <a:solidFill>
                  <a:srgbClr val="FF0000"/>
                </a:solidFill>
                <a:latin typeface="Tahoma" panose="020B0604030504040204" pitchFamily="34" charset="0"/>
                <a:ea typeface="Tahoma" panose="020B0604030504040204" pitchFamily="34" charset="0"/>
                <a:cs typeface="Tahoma" panose="020B0604030504040204" pitchFamily="34" charset="0"/>
              </a:rPr>
              <a:t> c o ns u m a t o r u l u </a:t>
            </a:r>
            <a:r>
              <a:rPr lang="en-GB" b="1" spc="-255" dirty="0" err="1">
                <a:solidFill>
                  <a:srgbClr val="FF0000"/>
                </a:solidFill>
                <a:latin typeface="Tahoma" panose="020B0604030504040204" pitchFamily="34" charset="0"/>
                <a:ea typeface="Tahoma" panose="020B0604030504040204" pitchFamily="34" charset="0"/>
                <a:cs typeface="Tahoma" panose="020B0604030504040204" pitchFamily="34" charset="0"/>
              </a:rPr>
              <a:t>i</a:t>
            </a:r>
            <a:r>
              <a:rPr lang="en-GB" b="1" spc="-255"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ro-RO"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en-US"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226060" marR="312420">
              <a:lnSpc>
                <a:spcPct val="122000"/>
              </a:lnSpc>
              <a:spcBef>
                <a:spcPts val="260"/>
              </a:spcBef>
              <a:spcAft>
                <a:spcPts val="0"/>
              </a:spcAft>
            </a:pPr>
            <a:r>
              <a:rPr lang="ro-RO" b="1" spc="-15" dirty="0">
                <a:solidFill>
                  <a:srgbClr val="272526"/>
                </a:solidFill>
                <a:effectLst/>
                <a:latin typeface="Tahoma" panose="020B0604030504040204" pitchFamily="34" charset="0"/>
                <a:ea typeface="Tahoma" panose="020B0604030504040204" pitchFamily="34" charset="0"/>
                <a:cs typeface="Tahoma" panose="020B0604030504040204" pitchFamily="34" charset="0"/>
              </a:rPr>
              <a:t>Trebuie</a:t>
            </a:r>
            <a:r>
              <a:rPr lang="ro-RO" b="1" spc="-12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să</a:t>
            </a:r>
            <a:r>
              <a:rPr lang="ro-RO" b="1" spc="-12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furnizați</a:t>
            </a:r>
            <a:r>
              <a:rPr lang="ro-RO" b="1" spc="-12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informații</a:t>
            </a:r>
            <a:r>
              <a:rPr lang="ro-RO" b="1" spc="-12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clare</a:t>
            </a:r>
            <a:r>
              <a:rPr lang="ro-RO" b="1" spc="-12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despre</a:t>
            </a:r>
            <a:r>
              <a:rPr lang="ro-RO" b="1" spc="-12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lipsa</a:t>
            </a:r>
            <a:r>
              <a:rPr lang="ro-RO" b="1" spc="-12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spc="-35" dirty="0">
                <a:solidFill>
                  <a:srgbClr val="272526"/>
                </a:solidFill>
                <a:effectLst/>
                <a:latin typeface="Tahoma" panose="020B0604030504040204" pitchFamily="34" charset="0"/>
                <a:ea typeface="Tahoma" panose="020B0604030504040204" pitchFamily="34" charset="0"/>
                <a:cs typeface="Tahoma" panose="020B0604030504040204" pitchFamily="34" charset="0"/>
              </a:rPr>
              <a:t>de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conformitate.</a:t>
            </a:r>
            <a:r>
              <a:rPr lang="ro-RO" b="1" spc="-14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Este</a:t>
            </a:r>
            <a:r>
              <a:rPr lang="ro-RO" b="1" spc="-14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necesar</a:t>
            </a:r>
            <a:r>
              <a:rPr lang="ro-RO" b="1" spc="-14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să</a:t>
            </a:r>
            <a:r>
              <a:rPr lang="ro-RO" b="1" spc="-14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puteți</a:t>
            </a:r>
            <a:r>
              <a:rPr lang="ro-RO" b="1" spc="-13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face</a:t>
            </a:r>
            <a:r>
              <a:rPr lang="ro-RO" b="1" spc="-14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dovada</a:t>
            </a:r>
            <a:r>
              <a:rPr lang="ro-RO" b="1" dirty="0">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achiziționării produsului (serviciului) de la un operator economic</a:t>
            </a:r>
            <a:r>
              <a:rPr lang="ro-RO" b="1" spc="-22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autorizat:</a:t>
            </a:r>
            <a:r>
              <a:rPr lang="ro-RO" b="1" spc="-22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bon</a:t>
            </a:r>
            <a:r>
              <a:rPr lang="ro-RO" b="1" spc="-22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fiscal,</a:t>
            </a:r>
            <a:r>
              <a:rPr lang="ro-RO" b="1" spc="-22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factură ,</a:t>
            </a:r>
            <a:r>
              <a:rPr lang="ro-RO" b="1" spc="-22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chitanță,</a:t>
            </a:r>
            <a:r>
              <a:rPr lang="ro-RO" b="1" spc="-22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spc="-15" dirty="0">
                <a:solidFill>
                  <a:srgbClr val="272526"/>
                </a:solidFill>
                <a:effectLst/>
                <a:latin typeface="Tahoma" panose="020B0604030504040204" pitchFamily="34" charset="0"/>
                <a:ea typeface="Tahoma" panose="020B0604030504040204" pitchFamily="34" charset="0"/>
                <a:cs typeface="Tahoma" panose="020B0604030504040204" pitchFamily="34" charset="0"/>
              </a:rPr>
              <a:t>contract</a:t>
            </a:r>
            <a:endParaRPr lang="en-GB" b="1" spc="-15" dirty="0">
              <a:solidFill>
                <a:srgbClr val="272526"/>
              </a:solidFill>
              <a:effectLst/>
              <a:latin typeface="Tahoma" panose="020B0604030504040204" pitchFamily="34" charset="0"/>
              <a:ea typeface="Tahoma" panose="020B0604030504040204" pitchFamily="34" charset="0"/>
              <a:cs typeface="Tahoma" panose="020B0604030504040204" pitchFamily="34" charset="0"/>
            </a:endParaRPr>
          </a:p>
          <a:p>
            <a:pPr marL="226060" marR="312420">
              <a:lnSpc>
                <a:spcPct val="122000"/>
              </a:lnSpc>
              <a:spcBef>
                <a:spcPts val="260"/>
              </a:spcBef>
            </a:pPr>
            <a:r>
              <a:rPr lang="ro-RO" b="1" dirty="0">
                <a:solidFill>
                  <a:srgbClr val="272526"/>
                </a:solidFill>
                <a:effectLst/>
                <a:latin typeface="Tahoma" panose="020B0604030504040204" pitchFamily="34" charset="0"/>
                <a:ea typeface="Tahoma" panose="020B0604030504040204" pitchFamily="34" charset="0"/>
              </a:rPr>
              <a:t>Asigurați-vă</a:t>
            </a:r>
            <a:r>
              <a:rPr lang="ro-RO" b="1" spc="-11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că</a:t>
            </a:r>
            <a:r>
              <a:rPr lang="ro-RO" b="1" spc="-11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ați</a:t>
            </a:r>
            <a:r>
              <a:rPr lang="ro-RO" b="1" spc="-11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citit</a:t>
            </a:r>
            <a:r>
              <a:rPr lang="ro-RO" b="1" spc="-11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orice</a:t>
            </a:r>
            <a:r>
              <a:rPr lang="ro-RO" b="1" spc="-11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clauze</a:t>
            </a:r>
            <a:r>
              <a:rPr lang="ro-RO" b="1" spc="-110" dirty="0">
                <a:solidFill>
                  <a:srgbClr val="272526"/>
                </a:solidFill>
                <a:effectLst/>
                <a:latin typeface="Tahoma" panose="020B0604030504040204" pitchFamily="34" charset="0"/>
                <a:ea typeface="Tahoma" panose="020B0604030504040204" pitchFamily="34" charset="0"/>
              </a:rPr>
              <a:t> </a:t>
            </a:r>
            <a:r>
              <a:rPr lang="ro-RO" b="1" spc="-110" dirty="0">
                <a:solidFill>
                  <a:srgbClr val="272526"/>
                </a:solidFill>
                <a:latin typeface="Tahoma" panose="020B0604030504040204" pitchFamily="34" charset="0"/>
                <a:ea typeface="Tahoma" panose="020B0604030504040204" pitchFamily="34" charset="0"/>
              </a:rPr>
              <a:t>ș</a:t>
            </a:r>
            <a:r>
              <a:rPr lang="ro-RO" b="1" dirty="0">
                <a:solidFill>
                  <a:srgbClr val="272526"/>
                </a:solidFill>
                <a:effectLst/>
                <a:latin typeface="Tahoma" panose="020B0604030504040204" pitchFamily="34" charset="0"/>
                <a:ea typeface="Tahoma" panose="020B0604030504040204" pitchFamily="34" charset="0"/>
              </a:rPr>
              <a:t>i</a:t>
            </a:r>
            <a:r>
              <a:rPr lang="ro-RO" b="1" spc="-11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condiții</a:t>
            </a:r>
            <a:r>
              <a:rPr lang="ro-RO" b="1" spc="-110" dirty="0">
                <a:solidFill>
                  <a:srgbClr val="272526"/>
                </a:solidFill>
                <a:effectLst/>
                <a:latin typeface="Tahoma" panose="020B0604030504040204" pitchFamily="34" charset="0"/>
                <a:ea typeface="Tahoma" panose="020B0604030504040204" pitchFamily="34" charset="0"/>
              </a:rPr>
              <a:t> </a:t>
            </a:r>
            <a:r>
              <a:rPr lang="ro-RO" b="1" spc="-35" dirty="0">
                <a:solidFill>
                  <a:srgbClr val="272526"/>
                </a:solidFill>
                <a:effectLst/>
                <a:latin typeface="Tahoma" panose="020B0604030504040204" pitchFamily="34" charset="0"/>
                <a:ea typeface="Tahoma" panose="020B0604030504040204" pitchFamily="34" charset="0"/>
              </a:rPr>
              <a:t>care î</a:t>
            </a:r>
            <a:r>
              <a:rPr lang="ro-RO" b="1" dirty="0">
                <a:solidFill>
                  <a:srgbClr val="272526"/>
                </a:solidFill>
                <a:effectLst/>
                <a:latin typeface="Tahoma" panose="020B0604030504040204" pitchFamily="34" charset="0"/>
                <a:ea typeface="Tahoma" panose="020B0604030504040204" pitchFamily="34" charset="0"/>
              </a:rPr>
              <a:t>nsoțesc produsul și ați respectat instrucțiunile de instalare.</a:t>
            </a:r>
            <a:endParaRPr lang="en-US" b="1" dirty="0">
              <a:effectLst/>
              <a:latin typeface="Tahoma" panose="020B0604030504040204" pitchFamily="34" charset="0"/>
              <a:ea typeface="Tahoma" panose="020B0604030504040204" pitchFamily="34" charset="0"/>
            </a:endParaRPr>
          </a:p>
          <a:p>
            <a:pPr marL="226060" marR="312420">
              <a:lnSpc>
                <a:spcPct val="122000"/>
              </a:lnSpc>
              <a:spcBef>
                <a:spcPts val="260"/>
              </a:spcBef>
              <a:spcAft>
                <a:spcPts val="0"/>
              </a:spcAft>
            </a:pP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1975282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58831C-FE1E-4B13-94CC-62780B6739DD}"/>
              </a:ext>
            </a:extLst>
          </p:cNvPr>
          <p:cNvSpPr>
            <a:spLocks noGrp="1"/>
          </p:cNvSpPr>
          <p:nvPr>
            <p:ph type="title"/>
          </p:nvPr>
        </p:nvSpPr>
        <p:spPr>
          <a:xfrm>
            <a:off x="1154954" y="689317"/>
            <a:ext cx="8761413" cy="1209821"/>
          </a:xfrm>
        </p:spPr>
        <p:txBody>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INDICATII IN CAZUL IN CARE DORITI SA FACETI O RECLAMATIE PENTRU UN PRODUS SAU SERVICIU ACHIZITIONAT:</a:t>
            </a:r>
          </a:p>
        </p:txBody>
      </p:sp>
      <p:sp>
        <p:nvSpPr>
          <p:cNvPr id="3" name="Content Placeholder 2">
            <a:extLst>
              <a:ext uri="{FF2B5EF4-FFF2-40B4-BE49-F238E27FC236}">
                <a16:creationId xmlns:a16="http://schemas.microsoft.com/office/drawing/2014/main" xmlns="" id="{BF53D026-E7D4-4836-9D1E-33CB93A3BF18}"/>
              </a:ext>
            </a:extLst>
          </p:cNvPr>
          <p:cNvSpPr>
            <a:spLocks noGrp="1"/>
          </p:cNvSpPr>
          <p:nvPr>
            <p:ph idx="1"/>
          </p:nvPr>
        </p:nvSpPr>
        <p:spPr/>
        <p:txBody>
          <a:bodyPr>
            <a:noAutofit/>
          </a:bodyPr>
          <a:lstStyle/>
          <a:p>
            <a:pPr marR="0" lvl="0">
              <a:spcBef>
                <a:spcPts val="5"/>
              </a:spcBef>
              <a:spcAft>
                <a:spcPts val="0"/>
              </a:spcAft>
              <a:buClr>
                <a:srgbClr val="272526"/>
              </a:buClr>
              <a:buSzPts val="900"/>
              <a:buFont typeface="Wingdings" panose="05000000000000000000" pitchFamily="2" charset="2"/>
              <a:buChar char="Ø"/>
              <a:tabLst>
                <a:tab pos="295275" algn="l"/>
              </a:tabLst>
            </a:pPr>
            <a:r>
              <a:rPr lang="ro-RO" b="1" dirty="0">
                <a:solidFill>
                  <a:srgbClr val="272526"/>
                </a:solidFill>
                <a:effectLst/>
                <a:latin typeface="Tahoma" panose="020B0604030504040204" pitchFamily="34" charset="0"/>
                <a:ea typeface="Tahoma" panose="020B0604030504040204" pitchFamily="34" charset="0"/>
              </a:rPr>
              <a:t>Pastrati-vă</a:t>
            </a:r>
            <a:r>
              <a:rPr lang="ro-RO" b="1" spc="-9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calmul,</a:t>
            </a:r>
            <a:r>
              <a:rPr lang="ro-RO" b="1" spc="-9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chiar</a:t>
            </a:r>
            <a:r>
              <a:rPr lang="ro-RO" b="1" spc="-9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dacă</a:t>
            </a:r>
            <a:r>
              <a:rPr lang="ro-RO" b="1" spc="-9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sunțeti</a:t>
            </a:r>
            <a:r>
              <a:rPr lang="ro-RO" b="1" spc="-9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supărat.</a:t>
            </a:r>
            <a:endParaRPr lang="en-US" b="1" dirty="0">
              <a:effectLst/>
              <a:latin typeface="Tahoma" panose="020B0604030504040204" pitchFamily="34" charset="0"/>
              <a:ea typeface="Tahoma" panose="020B0604030504040204" pitchFamily="34" charset="0"/>
            </a:endParaRPr>
          </a:p>
          <a:p>
            <a:pPr marR="62230" lvl="0">
              <a:lnSpc>
                <a:spcPct val="148000"/>
              </a:lnSpc>
              <a:spcBef>
                <a:spcPts val="945"/>
              </a:spcBef>
              <a:spcAft>
                <a:spcPts val="0"/>
              </a:spcAft>
              <a:buClr>
                <a:srgbClr val="272526"/>
              </a:buClr>
              <a:buSzPts val="900"/>
              <a:buFont typeface="Wingdings" panose="05000000000000000000" pitchFamily="2" charset="2"/>
              <a:buChar char="Ø"/>
              <a:tabLst>
                <a:tab pos="295275" algn="l"/>
              </a:tabLst>
            </a:pPr>
            <a:r>
              <a:rPr lang="ro-RO" b="1" dirty="0">
                <a:solidFill>
                  <a:srgbClr val="272526"/>
                </a:solidFill>
                <a:effectLst/>
                <a:latin typeface="Tahoma" panose="020B0604030504040204" pitchFamily="34" charset="0"/>
                <a:ea typeface="Tahoma" panose="020B0604030504040204" pitchFamily="34" charset="0"/>
              </a:rPr>
              <a:t>Fiți</a:t>
            </a:r>
            <a:r>
              <a:rPr lang="ro-RO" b="1" spc="-12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hotărât</a:t>
            </a:r>
            <a:r>
              <a:rPr lang="ro-RO" b="1" spc="-11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fara</a:t>
            </a:r>
            <a:r>
              <a:rPr lang="ro-RO" b="1" spc="-12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a</a:t>
            </a:r>
            <a:r>
              <a:rPr lang="ro-RO" b="1" spc="-11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fi</a:t>
            </a:r>
            <a:r>
              <a:rPr lang="ro-RO" b="1" spc="-120" dirty="0">
                <a:solidFill>
                  <a:srgbClr val="272526"/>
                </a:solidFill>
                <a:effectLst/>
                <a:latin typeface="Tahoma" panose="020B0604030504040204" pitchFamily="34" charset="0"/>
                <a:ea typeface="Tahoma" panose="020B0604030504040204" pitchFamily="34" charset="0"/>
              </a:rPr>
              <a:t> </a:t>
            </a:r>
            <a:r>
              <a:rPr lang="ro-RO" b="1" spc="-15" dirty="0">
                <a:solidFill>
                  <a:srgbClr val="272526"/>
                </a:solidFill>
                <a:effectLst/>
                <a:latin typeface="Tahoma" panose="020B0604030504040204" pitchFamily="34" charset="0"/>
                <a:ea typeface="Tahoma" panose="020B0604030504040204" pitchFamily="34" charset="0"/>
              </a:rPr>
              <a:t>agresiv.</a:t>
            </a:r>
            <a:r>
              <a:rPr lang="ro-RO" b="1" spc="-11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Explicați</a:t>
            </a:r>
            <a:r>
              <a:rPr lang="ro-RO" b="1" spc="-12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in</a:t>
            </a:r>
            <a:r>
              <a:rPr lang="ro-RO" b="1" spc="-11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mod</a:t>
            </a:r>
            <a:r>
              <a:rPr lang="ro-RO" b="1" spc="-12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clar</a:t>
            </a:r>
            <a:r>
              <a:rPr lang="ro-RO" b="1" spc="-11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ceea</a:t>
            </a:r>
            <a:r>
              <a:rPr lang="ro-RO" b="1" spc="-120" dirty="0">
                <a:solidFill>
                  <a:srgbClr val="272526"/>
                </a:solidFill>
                <a:effectLst/>
                <a:latin typeface="Tahoma" panose="020B0604030504040204" pitchFamily="34" charset="0"/>
                <a:ea typeface="Tahoma" panose="020B0604030504040204" pitchFamily="34" charset="0"/>
              </a:rPr>
              <a:t> </a:t>
            </a:r>
            <a:r>
              <a:rPr lang="ro-RO" b="1" spc="-45" dirty="0">
                <a:solidFill>
                  <a:srgbClr val="272526"/>
                </a:solidFill>
                <a:effectLst/>
                <a:latin typeface="Tahoma" panose="020B0604030504040204" pitchFamily="34" charset="0"/>
                <a:ea typeface="Tahoma" panose="020B0604030504040204" pitchFamily="34" charset="0"/>
              </a:rPr>
              <a:t>ce </a:t>
            </a:r>
            <a:r>
              <a:rPr lang="ro-RO" b="1" dirty="0">
                <a:solidFill>
                  <a:srgbClr val="272526"/>
                </a:solidFill>
                <a:effectLst/>
                <a:latin typeface="Tahoma" panose="020B0604030504040204" pitchFamily="34" charset="0"/>
                <a:ea typeface="Tahoma" panose="020B0604030504040204" pitchFamily="34" charset="0"/>
              </a:rPr>
              <a:t>doriți, dar fiți</a:t>
            </a:r>
            <a:r>
              <a:rPr lang="ro-RO" b="1" spc="-25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politicos.</a:t>
            </a:r>
            <a:endParaRPr lang="en-US" b="1" dirty="0">
              <a:effectLst/>
              <a:latin typeface="Tahoma" panose="020B0604030504040204" pitchFamily="34" charset="0"/>
              <a:ea typeface="Tahoma" panose="020B0604030504040204" pitchFamily="34" charset="0"/>
            </a:endParaRPr>
          </a:p>
          <a:p>
            <a:pPr marR="24130" lvl="0">
              <a:lnSpc>
                <a:spcPct val="148000"/>
              </a:lnSpc>
              <a:spcBef>
                <a:spcPts val="0"/>
              </a:spcBef>
              <a:spcAft>
                <a:spcPts val="0"/>
              </a:spcAft>
              <a:buClr>
                <a:srgbClr val="272526"/>
              </a:buClr>
              <a:buSzPts val="900"/>
              <a:buFont typeface="Wingdings" panose="05000000000000000000" pitchFamily="2" charset="2"/>
              <a:buChar char="Ø"/>
              <a:tabLst>
                <a:tab pos="295275" algn="l"/>
              </a:tabLst>
            </a:pPr>
            <a:r>
              <a:rPr lang="ro-RO" b="1" dirty="0">
                <a:solidFill>
                  <a:srgbClr val="272526"/>
                </a:solidFill>
                <a:effectLst/>
                <a:latin typeface="Tahoma" panose="020B0604030504040204" pitchFamily="34" charset="0"/>
                <a:ea typeface="Tahoma" panose="020B0604030504040204" pitchFamily="34" charset="0"/>
              </a:rPr>
              <a:t>Sustineți</a:t>
            </a:r>
            <a:r>
              <a:rPr lang="ro-RO" b="1" spc="-14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reclamația</a:t>
            </a:r>
            <a:r>
              <a:rPr lang="ro-RO" b="1" spc="-14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dumneavoastră</a:t>
            </a:r>
            <a:r>
              <a:rPr lang="ro-RO" b="1" spc="-145" dirty="0">
                <a:solidFill>
                  <a:srgbClr val="272526"/>
                </a:solidFill>
                <a:effectLst/>
                <a:latin typeface="Tahoma" panose="020B0604030504040204" pitchFamily="34" charset="0"/>
                <a:ea typeface="Tahoma" panose="020B0604030504040204" pitchFamily="34" charset="0"/>
              </a:rPr>
              <a:t> î</a:t>
            </a:r>
            <a:r>
              <a:rPr lang="ro-RO" b="1" dirty="0">
                <a:solidFill>
                  <a:srgbClr val="272526"/>
                </a:solidFill>
                <a:effectLst/>
                <a:latin typeface="Tahoma" panose="020B0604030504040204" pitchFamily="34" charset="0"/>
                <a:ea typeface="Tahoma" panose="020B0604030504040204" pitchFamily="34" charset="0"/>
              </a:rPr>
              <a:t>n</a:t>
            </a:r>
            <a:r>
              <a:rPr lang="ro-RO" b="1" spc="-14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scris</a:t>
            </a:r>
            <a:r>
              <a:rPr lang="en-GB" b="1" dirty="0">
                <a:solidFill>
                  <a:srgbClr val="272526"/>
                </a:solidFill>
                <a:effectLst/>
                <a:latin typeface="Tahoma" panose="020B0604030504040204" pitchFamily="34" charset="0"/>
                <a:ea typeface="Tahoma" panose="020B0604030504040204" pitchFamily="34" charset="0"/>
              </a:rPr>
              <a:t>,</a:t>
            </a:r>
            <a:r>
              <a:rPr lang="ro-RO" b="1" spc="-14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oriunde</a:t>
            </a:r>
            <a:r>
              <a:rPr lang="ro-RO" b="1" spc="-145" dirty="0">
                <a:solidFill>
                  <a:srgbClr val="272526"/>
                </a:solidFill>
                <a:effectLst/>
                <a:latin typeface="Tahoma" panose="020B0604030504040204" pitchFamily="34" charset="0"/>
                <a:ea typeface="Tahoma" panose="020B0604030504040204" pitchFamily="34" charset="0"/>
              </a:rPr>
              <a:t> </a:t>
            </a:r>
            <a:r>
              <a:rPr lang="ro-RO" b="1" spc="-25" dirty="0">
                <a:solidFill>
                  <a:srgbClr val="272526"/>
                </a:solidFill>
                <a:effectLst/>
                <a:latin typeface="Tahoma" panose="020B0604030504040204" pitchFamily="34" charset="0"/>
                <a:ea typeface="Tahoma" panose="020B0604030504040204" pitchFamily="34" charset="0"/>
              </a:rPr>
              <a:t>este </a:t>
            </a:r>
            <a:r>
              <a:rPr lang="ro-RO" b="1" dirty="0">
                <a:solidFill>
                  <a:srgbClr val="272526"/>
                </a:solidFill>
                <a:effectLst/>
                <a:latin typeface="Tahoma" panose="020B0604030504040204" pitchFamily="34" charset="0"/>
                <a:ea typeface="Tahoma" panose="020B0604030504040204" pitchFamily="34" charset="0"/>
              </a:rPr>
              <a:t>posibil. </a:t>
            </a:r>
            <a:endParaRPr lang="en-GB" b="1" dirty="0">
              <a:solidFill>
                <a:srgbClr val="272526"/>
              </a:solidFill>
              <a:effectLst/>
              <a:latin typeface="Tahoma" panose="020B0604030504040204" pitchFamily="34" charset="0"/>
              <a:ea typeface="Tahoma" panose="020B0604030504040204" pitchFamily="34" charset="0"/>
            </a:endParaRPr>
          </a:p>
          <a:p>
            <a:pPr marL="226060" marR="671830">
              <a:lnSpc>
                <a:spcPct val="148000"/>
              </a:lnSpc>
              <a:spcBef>
                <a:spcPts val="600"/>
              </a:spcBef>
              <a:spcAft>
                <a:spcPts val="0"/>
              </a:spcAft>
            </a:pPr>
            <a:r>
              <a:rPr lang="ro-RO" sz="1800" b="1" dirty="0">
                <a:solidFill>
                  <a:srgbClr val="272526"/>
                </a:solidFill>
                <a:effectLst/>
                <a:latin typeface="Tahoma" panose="020B0604030504040204" pitchFamily="34" charset="0"/>
                <a:ea typeface="Tahoma" panose="020B0604030504040204" pitchFamily="34" charset="0"/>
              </a:rPr>
              <a:t>Pastrați</a:t>
            </a:r>
            <a:r>
              <a:rPr lang="ro-RO" sz="1800" b="1" spc="-85" dirty="0">
                <a:solidFill>
                  <a:srgbClr val="272526"/>
                </a:solidFill>
                <a:effectLst/>
                <a:latin typeface="Tahoma" panose="020B0604030504040204" pitchFamily="34" charset="0"/>
                <a:ea typeface="Tahoma" panose="020B0604030504040204" pitchFamily="34" charset="0"/>
              </a:rPr>
              <a:t> </a:t>
            </a:r>
            <a:r>
              <a:rPr lang="ro-RO" sz="1800" b="1" dirty="0">
                <a:solidFill>
                  <a:srgbClr val="272526"/>
                </a:solidFill>
                <a:effectLst/>
                <a:latin typeface="Tahoma" panose="020B0604030504040204" pitchFamily="34" charset="0"/>
                <a:ea typeface="Tahoma" panose="020B0604030504040204" pitchFamily="34" charset="0"/>
              </a:rPr>
              <a:t>copii</a:t>
            </a:r>
            <a:r>
              <a:rPr lang="en-GB" sz="1800" b="1" dirty="0">
                <a:solidFill>
                  <a:srgbClr val="272526"/>
                </a:solidFill>
                <a:effectLst/>
                <a:latin typeface="Tahoma" panose="020B0604030504040204" pitchFamily="34" charset="0"/>
                <a:ea typeface="Tahoma" panose="020B0604030504040204" pitchFamily="34" charset="0"/>
              </a:rPr>
              <a:t> </a:t>
            </a:r>
            <a:r>
              <a:rPr lang="ro-RO" sz="1800" b="1" dirty="0">
                <a:solidFill>
                  <a:srgbClr val="272526"/>
                </a:solidFill>
                <a:effectLst/>
                <a:latin typeface="Tahoma" panose="020B0604030504040204" pitchFamily="34" charset="0"/>
                <a:ea typeface="Tahoma" panose="020B0604030504040204" pitchFamily="34" charset="0"/>
              </a:rPr>
              <a:t>ale</a:t>
            </a:r>
            <a:r>
              <a:rPr lang="ro-RO" sz="1800" b="1" spc="-85" dirty="0">
                <a:solidFill>
                  <a:srgbClr val="272526"/>
                </a:solidFill>
                <a:effectLst/>
                <a:latin typeface="Tahoma" panose="020B0604030504040204" pitchFamily="34" charset="0"/>
                <a:ea typeface="Tahoma" panose="020B0604030504040204" pitchFamily="34" charset="0"/>
              </a:rPr>
              <a:t> </a:t>
            </a:r>
            <a:r>
              <a:rPr lang="ro-RO" sz="1800" b="1" dirty="0">
                <a:solidFill>
                  <a:srgbClr val="272526"/>
                </a:solidFill>
                <a:effectLst/>
                <a:latin typeface="Tahoma" panose="020B0604030504040204" pitchFamily="34" charset="0"/>
                <a:ea typeface="Tahoma" panose="020B0604030504040204" pitchFamily="34" charset="0"/>
              </a:rPr>
              <a:t>tuturor</a:t>
            </a:r>
            <a:r>
              <a:rPr lang="ro-RO" sz="1800" b="1" spc="-85" dirty="0">
                <a:solidFill>
                  <a:srgbClr val="272526"/>
                </a:solidFill>
                <a:effectLst/>
                <a:latin typeface="Tahoma" panose="020B0604030504040204" pitchFamily="34" charset="0"/>
                <a:ea typeface="Tahoma" panose="020B0604030504040204" pitchFamily="34" charset="0"/>
              </a:rPr>
              <a:t> </a:t>
            </a:r>
            <a:r>
              <a:rPr lang="ro-RO" sz="1800" b="1" dirty="0">
                <a:solidFill>
                  <a:srgbClr val="272526"/>
                </a:solidFill>
                <a:effectLst/>
                <a:latin typeface="Tahoma" panose="020B0604030504040204" pitchFamily="34" charset="0"/>
                <a:ea typeface="Tahoma" panose="020B0604030504040204" pitchFamily="34" charset="0"/>
              </a:rPr>
              <a:t>chitanțelor, scrisorilor, e-mail-urilor. Niciodată nu trimiteți documentele originale – trimiteți fotocopii.</a:t>
            </a:r>
            <a:endParaRPr lang="en-US" sz="1800" b="1" dirty="0">
              <a:effectLst/>
              <a:latin typeface="Tahoma" panose="020B0604030504040204" pitchFamily="34" charset="0"/>
              <a:ea typeface="Tahoma" panose="020B0604030504040204" pitchFamily="34" charset="0"/>
            </a:endParaRPr>
          </a:p>
          <a:p>
            <a:pPr marL="0" marR="0" indent="0">
              <a:spcBef>
                <a:spcPts val="50"/>
              </a:spcBef>
              <a:spcAft>
                <a:spcPts val="0"/>
              </a:spcAft>
              <a:buNone/>
            </a:pPr>
            <a:r>
              <a:rPr lang="ro-RO" sz="1800" b="1" dirty="0">
                <a:effectLst/>
                <a:latin typeface="Tahoma" panose="020B0604030504040204" pitchFamily="34" charset="0"/>
                <a:ea typeface="Tahoma" panose="020B0604030504040204" pitchFamily="34" charset="0"/>
              </a:rPr>
              <a:t> </a:t>
            </a:r>
            <a:endParaRPr lang="en-US" sz="1800" b="1" dirty="0">
              <a:effectLst/>
              <a:latin typeface="Tahoma" panose="020B0604030504040204" pitchFamily="34" charset="0"/>
              <a:ea typeface="Tahoma" panose="020B0604030504040204" pitchFamily="34" charset="0"/>
            </a:endParaRPr>
          </a:p>
          <a:p>
            <a:pPr marL="0" marR="24130" lvl="0" indent="0">
              <a:lnSpc>
                <a:spcPct val="148000"/>
              </a:lnSpc>
              <a:spcBef>
                <a:spcPts val="0"/>
              </a:spcBef>
              <a:spcAft>
                <a:spcPts val="0"/>
              </a:spcAft>
              <a:buClr>
                <a:srgbClr val="272526"/>
              </a:buClr>
              <a:buSzPts val="900"/>
              <a:buNone/>
              <a:tabLst>
                <a:tab pos="295275" algn="l"/>
              </a:tabLst>
            </a:pPr>
            <a:r>
              <a:rPr lang="ro-RO" b="1" dirty="0">
                <a:effectLst/>
                <a:latin typeface="Tahoma" panose="020B0604030504040204" pitchFamily="34" charset="0"/>
                <a:ea typeface="Tahoma" panose="020B0604030504040204" pitchFamily="34" charset="0"/>
              </a:rPr>
              <a:t/>
            </a:r>
            <a:br>
              <a:rPr lang="ro-RO" b="1" dirty="0">
                <a:effectLst/>
                <a:latin typeface="Tahoma" panose="020B0604030504040204" pitchFamily="34" charset="0"/>
                <a:ea typeface="Tahoma" panose="020B0604030504040204" pitchFamily="34" charset="0"/>
              </a:rPr>
            </a:br>
            <a:endParaRPr lang="en-US" b="1" dirty="0"/>
          </a:p>
        </p:txBody>
      </p:sp>
    </p:spTree>
    <p:extLst>
      <p:ext uri="{BB962C8B-B14F-4D97-AF65-F5344CB8AC3E}">
        <p14:creationId xmlns:p14="http://schemas.microsoft.com/office/powerpoint/2010/main" val="21571301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C8ABFF-7BF8-4F5D-9EF0-01F2897E84D2}"/>
              </a:ext>
            </a:extLst>
          </p:cNvPr>
          <p:cNvSpPr>
            <a:spLocks noGrp="1"/>
          </p:cNvSpPr>
          <p:nvPr>
            <p:ph type="title"/>
          </p:nvPr>
        </p:nvSpPr>
        <p:spPr>
          <a:xfrm>
            <a:off x="1154954" y="973668"/>
            <a:ext cx="9789711" cy="706964"/>
          </a:xfrm>
        </p:spPr>
        <p:txBody>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INDICATII IN CAZUL IN CARE DORITI SA FACETI O RECLAMATIE PENTRU UN PRODUS SAU SERVICIU ACHIZITIONAT:</a:t>
            </a:r>
            <a:endParaRPr lang="en-US" sz="2800" dirty="0"/>
          </a:p>
        </p:txBody>
      </p:sp>
      <p:sp>
        <p:nvSpPr>
          <p:cNvPr id="3" name="Content Placeholder 2">
            <a:extLst>
              <a:ext uri="{FF2B5EF4-FFF2-40B4-BE49-F238E27FC236}">
                <a16:creationId xmlns:a16="http://schemas.microsoft.com/office/drawing/2014/main" xmlns="" id="{8CF37531-427F-458D-8CAA-64FADBF61B9F}"/>
              </a:ext>
            </a:extLst>
          </p:cNvPr>
          <p:cNvSpPr>
            <a:spLocks noGrp="1"/>
          </p:cNvSpPr>
          <p:nvPr>
            <p:ph idx="1"/>
          </p:nvPr>
        </p:nvSpPr>
        <p:spPr>
          <a:xfrm>
            <a:off x="1154953" y="2518116"/>
            <a:ext cx="10507163" cy="4339883"/>
          </a:xfrm>
        </p:spPr>
        <p:txBody>
          <a:bodyPr>
            <a:noAutofit/>
          </a:bodyPr>
          <a:lstStyle/>
          <a:p>
            <a:pPr marL="0" marR="78105" lvl="0" indent="0">
              <a:lnSpc>
                <a:spcPct val="148000"/>
              </a:lnSpc>
              <a:spcBef>
                <a:spcPts val="5"/>
              </a:spcBef>
              <a:spcAft>
                <a:spcPts val="0"/>
              </a:spcAft>
              <a:buClr>
                <a:srgbClr val="272526"/>
              </a:buClr>
              <a:buSzPts val="900"/>
              <a:buNone/>
              <a:tabLst>
                <a:tab pos="295275" algn="l"/>
              </a:tabLst>
            </a:pPr>
            <a:r>
              <a:rPr lang="ro-RO" dirty="0">
                <a:effectLst/>
                <a:latin typeface="Tahoma" panose="020B0604030504040204" pitchFamily="34" charset="0"/>
                <a:ea typeface="Tahoma" panose="020B0604030504040204" pitchFamily="34" charset="0"/>
              </a:rPr>
              <a:t>  </a:t>
            </a:r>
            <a:endParaRPr lang="en-US" dirty="0">
              <a:effectLst/>
              <a:latin typeface="Tahoma" panose="020B0604030504040204" pitchFamily="34" charset="0"/>
              <a:ea typeface="Tahoma" panose="020B0604030504040204" pitchFamily="34" charset="0"/>
            </a:endParaRPr>
          </a:p>
          <a:p>
            <a:pPr marL="226060" marR="108585">
              <a:lnSpc>
                <a:spcPct val="148000"/>
              </a:lnSpc>
              <a:spcBef>
                <a:spcPts val="0"/>
              </a:spcBef>
              <a:spcAft>
                <a:spcPts val="0"/>
              </a:spcAft>
            </a:pPr>
            <a:r>
              <a:rPr lang="ro-RO" b="1" dirty="0">
                <a:solidFill>
                  <a:srgbClr val="272526"/>
                </a:solidFill>
                <a:effectLst/>
                <a:latin typeface="Tahoma" panose="020B0604030504040204" pitchFamily="34" charset="0"/>
                <a:ea typeface="Tahoma" panose="020B0604030504040204" pitchFamily="34" charset="0"/>
              </a:rPr>
              <a:t>In</a:t>
            </a:r>
            <a:r>
              <a:rPr lang="ro-RO" b="1" spc="-15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cazul</a:t>
            </a:r>
            <a:r>
              <a:rPr lang="ro-RO" b="1" spc="-15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in</a:t>
            </a:r>
            <a:r>
              <a:rPr lang="ro-RO" b="1" spc="-150" dirty="0">
                <a:solidFill>
                  <a:srgbClr val="272526"/>
                </a:solidFill>
                <a:effectLst/>
                <a:latin typeface="Tahoma" panose="020B0604030504040204" pitchFamily="34" charset="0"/>
                <a:ea typeface="Tahoma" panose="020B0604030504040204" pitchFamily="34" charset="0"/>
              </a:rPr>
              <a:t> </a:t>
            </a:r>
            <a:r>
              <a:rPr lang="ro-RO" b="1" spc="-15" dirty="0">
                <a:solidFill>
                  <a:srgbClr val="272526"/>
                </a:solidFill>
                <a:effectLst/>
                <a:latin typeface="Tahoma" panose="020B0604030504040204" pitchFamily="34" charset="0"/>
                <a:ea typeface="Tahoma" panose="020B0604030504040204" pitchFamily="34" charset="0"/>
              </a:rPr>
              <a:t>care</a:t>
            </a:r>
            <a:r>
              <a:rPr lang="ro-RO" b="1" spc="-15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faceti</a:t>
            </a:r>
            <a:r>
              <a:rPr lang="ro-RO" b="1" spc="-15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reclamatia</a:t>
            </a:r>
            <a:r>
              <a:rPr lang="ro-RO" b="1" spc="-15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telefonic,</a:t>
            </a:r>
            <a:r>
              <a:rPr lang="ro-RO" b="1" spc="-15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asigurati-va</a:t>
            </a:r>
            <a:r>
              <a:rPr lang="ro-RO" b="1" spc="-15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ca notati</a:t>
            </a:r>
            <a:r>
              <a:rPr lang="ro-RO" b="1" spc="-13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data</a:t>
            </a:r>
            <a:r>
              <a:rPr lang="ro-RO" b="1" spc="-13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si</a:t>
            </a:r>
            <a:r>
              <a:rPr lang="ro-RO" b="1" spc="-13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ora</a:t>
            </a:r>
            <a:r>
              <a:rPr lang="ro-RO" b="1" spc="-13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cand</a:t>
            </a:r>
            <a:r>
              <a:rPr lang="ro-RO" b="1" spc="-13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a</a:t>
            </a:r>
            <a:r>
              <a:rPr lang="ro-RO" b="1" spc="-13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avut</a:t>
            </a:r>
            <a:r>
              <a:rPr lang="ro-RO" b="1" spc="-13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loc</a:t>
            </a:r>
            <a:r>
              <a:rPr lang="ro-RO" b="1" spc="-13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convorbirea</a:t>
            </a:r>
            <a:r>
              <a:rPr lang="ro-RO" b="1" spc="-13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si</a:t>
            </a:r>
            <a:r>
              <a:rPr lang="ro-RO" b="1" spc="-13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tot</a:t>
            </a:r>
            <a:r>
              <a:rPr lang="ro-RO" b="1" spc="-13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ce</a:t>
            </a:r>
            <a:r>
              <a:rPr lang="ro-RO" b="1" spc="-13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s-a discutat.</a:t>
            </a:r>
            <a:r>
              <a:rPr lang="ro-RO" b="1" spc="-18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De</a:t>
            </a:r>
            <a:r>
              <a:rPr lang="ro-RO" b="1" spc="-17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obicei,</a:t>
            </a:r>
            <a:r>
              <a:rPr lang="ro-RO" b="1" spc="-17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dupa</a:t>
            </a:r>
            <a:r>
              <a:rPr lang="ro-RO" b="1" spc="-17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efectuarea</a:t>
            </a:r>
            <a:r>
              <a:rPr lang="ro-RO" b="1" spc="-18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convorbirii</a:t>
            </a:r>
            <a:r>
              <a:rPr lang="ro-RO" b="1" spc="-17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trimiteti</a:t>
            </a:r>
            <a:r>
              <a:rPr lang="ro-RO" b="1" spc="-175" dirty="0">
                <a:solidFill>
                  <a:srgbClr val="272526"/>
                </a:solidFill>
                <a:effectLst/>
                <a:latin typeface="Tahoma" panose="020B0604030504040204" pitchFamily="34" charset="0"/>
                <a:ea typeface="Tahoma" panose="020B0604030504040204" pitchFamily="34" charset="0"/>
              </a:rPr>
              <a:t> </a:t>
            </a:r>
            <a:r>
              <a:rPr lang="ro-RO" b="1" spc="-35" dirty="0">
                <a:solidFill>
                  <a:srgbClr val="272526"/>
                </a:solidFill>
                <a:effectLst/>
                <a:latin typeface="Tahoma" panose="020B0604030504040204" pitchFamily="34" charset="0"/>
                <a:ea typeface="Tahoma" panose="020B0604030504040204" pitchFamily="34" charset="0"/>
              </a:rPr>
              <a:t>si </a:t>
            </a:r>
            <a:r>
              <a:rPr lang="ro-RO" b="1" dirty="0">
                <a:solidFill>
                  <a:srgbClr val="272526"/>
                </a:solidFill>
                <a:effectLst/>
                <a:latin typeface="Tahoma" panose="020B0604030504040204" pitchFamily="34" charset="0"/>
                <a:ea typeface="Tahoma" panose="020B0604030504040204" pitchFamily="34" charset="0"/>
              </a:rPr>
              <a:t>o</a:t>
            </a:r>
            <a:r>
              <a:rPr lang="ro-RO" b="1" spc="-9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scrisoare.</a:t>
            </a:r>
            <a:r>
              <a:rPr lang="ro-RO" b="1" spc="-9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Solicitati</a:t>
            </a:r>
            <a:r>
              <a:rPr lang="ro-RO" b="1" spc="-9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sa</a:t>
            </a:r>
            <a:r>
              <a:rPr lang="ro-RO" b="1" spc="-9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vi</a:t>
            </a:r>
            <a:r>
              <a:rPr lang="ro-RO" b="1" spc="-9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se</a:t>
            </a:r>
            <a:r>
              <a:rPr lang="ro-RO" b="1" spc="-9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raspunda</a:t>
            </a:r>
            <a:r>
              <a:rPr lang="ro-RO" b="1" spc="-9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tot</a:t>
            </a:r>
            <a:r>
              <a:rPr lang="ro-RO" b="1" spc="-90"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in</a:t>
            </a:r>
            <a:r>
              <a:rPr lang="ro-RO" b="1" spc="-95" dirty="0">
                <a:solidFill>
                  <a:srgbClr val="272526"/>
                </a:solidFill>
                <a:effectLst/>
                <a:latin typeface="Tahoma" panose="020B0604030504040204" pitchFamily="34" charset="0"/>
                <a:ea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rPr>
              <a:t>scris.</a:t>
            </a:r>
            <a:endParaRPr lang="en-US" b="1" dirty="0">
              <a:effectLst/>
              <a:latin typeface="Tahoma" panose="020B0604030504040204" pitchFamily="34" charset="0"/>
              <a:ea typeface="Tahoma" panose="020B0604030504040204" pitchFamily="34" charset="0"/>
            </a:endParaRPr>
          </a:p>
          <a:p>
            <a:pPr marL="0" marR="0">
              <a:spcBef>
                <a:spcPts val="50"/>
              </a:spcBef>
              <a:spcAft>
                <a:spcPts val="0"/>
              </a:spcAft>
            </a:pPr>
            <a:endParaRPr lang="en-US" b="1" dirty="0">
              <a:effectLst/>
              <a:latin typeface="Tahoma" panose="020B0604030504040204" pitchFamily="34" charset="0"/>
              <a:ea typeface="Tahoma" panose="020B0604030504040204" pitchFamily="34" charset="0"/>
            </a:endParaRPr>
          </a:p>
          <a:p>
            <a:pPr marL="342900" marR="78105" lvl="0" indent="-342900">
              <a:lnSpc>
                <a:spcPct val="148000"/>
              </a:lnSpc>
              <a:spcBef>
                <a:spcPts val="5"/>
              </a:spcBef>
              <a:spcAft>
                <a:spcPts val="0"/>
              </a:spcAft>
              <a:buClr>
                <a:srgbClr val="272526"/>
              </a:buClr>
              <a:buSzPts val="900"/>
              <a:buFont typeface="Tahoma" panose="020B0604030504040204" pitchFamily="34" charset="0"/>
              <a:buChar char="•"/>
              <a:tabLst>
                <a:tab pos="295275" algn="l"/>
              </a:tabLst>
            </a:pPr>
            <a:r>
              <a:rPr lang="ro-RO" b="1" dirty="0">
                <a:solidFill>
                  <a:srgbClr val="272526"/>
                </a:solidFill>
                <a:effectLst/>
                <a:latin typeface="Tahoma" panose="020B0604030504040204" pitchFamily="34" charset="0"/>
                <a:ea typeface="Tahoma" panose="020B0604030504040204" pitchFamily="34" charset="0"/>
              </a:rPr>
              <a:t>Faceți personal reclamația, poate fi mai eficient:  solicitați să vorbiți personal cu persoana responsabilă de </a:t>
            </a:r>
            <a:r>
              <a:rPr lang="ro-RO" b="1" spc="-15" dirty="0">
                <a:solidFill>
                  <a:srgbClr val="272526"/>
                </a:solidFill>
                <a:effectLst/>
                <a:latin typeface="Tahoma" panose="020B0604030504040204" pitchFamily="34" charset="0"/>
                <a:ea typeface="Tahoma" panose="020B0604030504040204" pitchFamily="34" charset="0"/>
              </a:rPr>
              <a:t>rezolvarea </a:t>
            </a:r>
            <a:r>
              <a:rPr lang="ro-RO" b="1" dirty="0">
                <a:solidFill>
                  <a:srgbClr val="272526"/>
                </a:solidFill>
                <a:effectLst/>
                <a:latin typeface="Tahoma" panose="020B0604030504040204" pitchFamily="34" charset="0"/>
                <a:ea typeface="Tahoma" panose="020B0604030504040204" pitchFamily="34" charset="0"/>
              </a:rPr>
              <a:t>problemei dumneavoastră. Evitati sa va </a:t>
            </a:r>
            <a:r>
              <a:rPr lang="ro-RO" b="1" spc="-15" dirty="0">
                <a:solidFill>
                  <a:srgbClr val="272526"/>
                </a:solidFill>
                <a:effectLst/>
                <a:latin typeface="Tahoma" panose="020B0604030504040204" pitchFamily="34" charset="0"/>
                <a:ea typeface="Tahoma" panose="020B0604030504040204" pitchFamily="34" charset="0"/>
              </a:rPr>
              <a:t>pierdeti </a:t>
            </a:r>
            <a:r>
              <a:rPr lang="ro-RO" b="1" dirty="0">
                <a:solidFill>
                  <a:srgbClr val="272526"/>
                </a:solidFill>
                <a:effectLst/>
                <a:latin typeface="Tahoma" panose="020B0604030504040204" pitchFamily="34" charset="0"/>
                <a:ea typeface="Tahoma" panose="020B0604030504040204" pitchFamily="34" charset="0"/>
              </a:rPr>
              <a:t>controlul sau sa va suparati, mai ales daca persoana cu </a:t>
            </a:r>
            <a:r>
              <a:rPr lang="ro-RO" b="1" spc="-15" dirty="0">
                <a:solidFill>
                  <a:srgbClr val="272526"/>
                </a:solidFill>
                <a:effectLst/>
                <a:latin typeface="Tahoma" panose="020B0604030504040204" pitchFamily="34" charset="0"/>
                <a:ea typeface="Tahoma" panose="020B0604030504040204" pitchFamily="34" charset="0"/>
              </a:rPr>
              <a:t>care </a:t>
            </a:r>
            <a:r>
              <a:rPr lang="ro-RO" b="1" dirty="0">
                <a:solidFill>
                  <a:srgbClr val="272526"/>
                </a:solidFill>
                <a:effectLst/>
                <a:latin typeface="Tahoma" panose="020B0604030504040204" pitchFamily="34" charset="0"/>
                <a:ea typeface="Tahoma" panose="020B0604030504040204" pitchFamily="34" charset="0"/>
              </a:rPr>
              <a:t>discutati nu este cea in masura sa autorizeze despagubirea.</a:t>
            </a:r>
            <a:endParaRPr lang="en-US" b="1" dirty="0">
              <a:effectLst/>
              <a:latin typeface="Tahoma" panose="020B0604030504040204" pitchFamily="34" charset="0"/>
              <a:ea typeface="Tahoma" panose="020B0604030504040204" pitchFamily="34" charset="0"/>
            </a:endParaRPr>
          </a:p>
          <a:p>
            <a:pPr marL="0" marR="0" indent="0">
              <a:spcBef>
                <a:spcPts val="55"/>
              </a:spcBef>
              <a:spcAft>
                <a:spcPts val="0"/>
              </a:spcAft>
              <a:buNone/>
            </a:pPr>
            <a:r>
              <a:rPr lang="ro-RO" b="1" dirty="0">
                <a:effectLst/>
                <a:latin typeface="Tahoma" panose="020B0604030504040204" pitchFamily="34" charset="0"/>
                <a:ea typeface="Tahoma" panose="020B0604030504040204" pitchFamily="34" charset="0"/>
              </a:rPr>
              <a:t> </a:t>
            </a:r>
            <a:endParaRPr lang="en-US" b="1" dirty="0">
              <a:effectLst/>
              <a:latin typeface="Tahoma" panose="020B0604030504040204" pitchFamily="34" charset="0"/>
              <a:ea typeface="Tahoma" panose="020B0604030504040204" pitchFamily="34" charset="0"/>
            </a:endParaRPr>
          </a:p>
          <a:p>
            <a:pPr marL="226060" marR="108585">
              <a:lnSpc>
                <a:spcPct val="148000"/>
              </a:lnSpc>
              <a:spcBef>
                <a:spcPts val="0"/>
              </a:spcBef>
              <a:spcAft>
                <a:spcPts val="0"/>
              </a:spcAft>
            </a:pPr>
            <a:endParaRPr lang="en-US" dirty="0"/>
          </a:p>
        </p:txBody>
      </p:sp>
    </p:spTree>
    <p:extLst>
      <p:ext uri="{BB962C8B-B14F-4D97-AF65-F5344CB8AC3E}">
        <p14:creationId xmlns:p14="http://schemas.microsoft.com/office/powerpoint/2010/main" val="36099262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6A5F2B-55DC-47FE-BA1A-BF30EC25775B}"/>
              </a:ext>
            </a:extLst>
          </p:cNvPr>
          <p:cNvSpPr>
            <a:spLocks noGrp="1"/>
          </p:cNvSpPr>
          <p:nvPr>
            <p:ph type="title"/>
          </p:nvPr>
        </p:nvSpPr>
        <p:spPr/>
        <p:txBody>
          <a:bodyPr>
            <a:normAutofit fontScale="90000"/>
          </a:bodyPr>
          <a:lstStyle/>
          <a:p>
            <a:r>
              <a:rPr lang="ro-RO" sz="2400" b="1" kern="0" dirty="0">
                <a:solidFill>
                  <a:srgbClr val="272526"/>
                </a:solidFill>
                <a:effectLst/>
                <a:latin typeface="SimSun" panose="02010600030101010101" pitchFamily="2" charset="-122"/>
                <a:ea typeface="SimSun" panose="02010600030101010101" pitchFamily="2" charset="-122"/>
              </a:rPr>
              <a:t>I</a:t>
            </a:r>
            <a:r>
              <a:rPr lang="ro-RO" b="1" kern="0" dirty="0">
                <a:solidFill>
                  <a:schemeClr val="bg1"/>
                </a:solidFill>
                <a:effectLst/>
                <a:latin typeface="Tahoma" panose="020B0604030504040204" pitchFamily="34" charset="0"/>
                <a:ea typeface="Tahoma" panose="020B0604030504040204" pitchFamily="34" charset="0"/>
                <a:cs typeface="Tahoma" panose="020B0604030504040204" pitchFamily="34" charset="0"/>
              </a:rPr>
              <a:t>ÎNTOCMIREA UNEI RECLAMAȚII PENTRU BUNURILE CU DEFECTE</a:t>
            </a:r>
            <a:r>
              <a:rPr lang="en-US" b="1" kern="0" dirty="0">
                <a:solidFill>
                  <a:schemeClr val="bg1"/>
                </a:solidFill>
                <a:effectLst/>
                <a:latin typeface="Tahoma" panose="020B0604030504040204" pitchFamily="34" charset="0"/>
                <a:ea typeface="Tahoma" panose="020B0604030504040204" pitchFamily="34" charset="0"/>
                <a:cs typeface="Tahoma" panose="020B0604030504040204" pitchFamily="34" charset="0"/>
              </a:rPr>
              <a:t/>
            </a:r>
            <a:br>
              <a:rPr lang="en-US" b="1" kern="0" dirty="0">
                <a:solidFill>
                  <a:schemeClr val="bg1"/>
                </a:solidFill>
                <a:effectLst/>
                <a:latin typeface="Tahoma" panose="020B0604030504040204" pitchFamily="34" charset="0"/>
                <a:ea typeface="Tahoma" panose="020B0604030504040204" pitchFamily="34" charset="0"/>
                <a:cs typeface="Tahoma" panose="020B0604030504040204" pitchFamily="34" charset="0"/>
              </a:rPr>
            </a:b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xmlns="" id="{E7B657F3-0C7C-484F-A378-C3EE6FFC6A4F}"/>
              </a:ext>
            </a:extLst>
          </p:cNvPr>
          <p:cNvSpPr>
            <a:spLocks noGrp="1"/>
          </p:cNvSpPr>
          <p:nvPr>
            <p:ph idx="1"/>
          </p:nvPr>
        </p:nvSpPr>
        <p:spPr>
          <a:xfrm>
            <a:off x="755780" y="1842869"/>
            <a:ext cx="10807863" cy="5015132"/>
          </a:xfrm>
        </p:spPr>
        <p:txBody>
          <a:bodyPr>
            <a:noAutofit/>
          </a:bodyPr>
          <a:lstStyle/>
          <a:p>
            <a:pPr marL="226060" marR="0">
              <a:spcBef>
                <a:spcPts val="1710"/>
              </a:spcBef>
              <a:spcAft>
                <a:spcPts val="0"/>
              </a:spcAft>
            </a:pPr>
            <a:endParaRPr lang="en-GB" sz="1600" dirty="0">
              <a:solidFill>
                <a:srgbClr val="272526"/>
              </a:solidFill>
              <a:effectLst/>
              <a:latin typeface="Tahoma" panose="020B0604030504040204" pitchFamily="34" charset="0"/>
              <a:ea typeface="Tahoma" panose="020B0604030504040204" pitchFamily="34" charset="0"/>
            </a:endParaRPr>
          </a:p>
          <a:p>
            <a:pPr marL="0" marR="0" indent="0" algn="ctr">
              <a:spcBef>
                <a:spcPts val="1710"/>
              </a:spcBef>
              <a:spcAft>
                <a:spcPts val="0"/>
              </a:spcAft>
              <a:buNone/>
            </a:pPr>
            <a:r>
              <a:rPr lang="en-GB" sz="2000" b="1" dirty="0">
                <a:solidFill>
                  <a:srgbClr val="FF0000"/>
                </a:solidFill>
                <a:effectLst/>
                <a:latin typeface="Tahoma" panose="020B0604030504040204" pitchFamily="34" charset="0"/>
                <a:ea typeface="Tahoma" panose="020B0604030504040204" pitchFamily="34" charset="0"/>
              </a:rPr>
              <a:t>CARE SUNT </a:t>
            </a:r>
            <a:r>
              <a:rPr lang="ro-RO" sz="2000" b="1" dirty="0">
                <a:solidFill>
                  <a:srgbClr val="FF0000"/>
                </a:solidFill>
                <a:effectLst/>
                <a:latin typeface="Tahoma" panose="020B0604030504040204" pitchFamily="34" charset="0"/>
                <a:ea typeface="Tahoma" panose="020B0604030504040204" pitchFamily="34" charset="0"/>
              </a:rPr>
              <a:t>DREPTURILE </a:t>
            </a:r>
            <a:r>
              <a:rPr lang="en-GB" sz="2000" b="1" dirty="0">
                <a:solidFill>
                  <a:srgbClr val="FF0000"/>
                </a:solidFill>
                <a:effectLst/>
                <a:latin typeface="Tahoma" panose="020B0604030504040204" pitchFamily="34" charset="0"/>
                <a:ea typeface="Tahoma" panose="020B0604030504040204" pitchFamily="34" charset="0"/>
              </a:rPr>
              <a:t>CONSUMATORULUI?</a:t>
            </a:r>
            <a:r>
              <a:rPr lang="ro-RO" sz="2000" b="1" dirty="0">
                <a:solidFill>
                  <a:srgbClr val="FF0000"/>
                </a:solidFill>
                <a:effectLst/>
                <a:latin typeface="Tahoma" panose="020B0604030504040204" pitchFamily="34" charset="0"/>
                <a:ea typeface="Tahoma" panose="020B0604030504040204" pitchFamily="34" charset="0"/>
              </a:rPr>
              <a:t>:</a:t>
            </a:r>
            <a:endParaRPr lang="en-US" sz="2000" b="1" dirty="0">
              <a:solidFill>
                <a:srgbClr val="FF0000"/>
              </a:solidFill>
              <a:effectLst/>
              <a:latin typeface="Tahoma" panose="020B0604030504040204" pitchFamily="34" charset="0"/>
              <a:ea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Atunci</a:t>
            </a:r>
            <a:r>
              <a:rPr lang="ro-RO" b="1" spc="-15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când</a:t>
            </a:r>
            <a:r>
              <a:rPr lang="ro-RO" b="1" spc="-15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faceți</a:t>
            </a:r>
            <a:r>
              <a:rPr lang="ro-RO" b="1" spc="-15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o</a:t>
            </a:r>
            <a:r>
              <a:rPr lang="ro-RO" b="1" spc="-15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achiziție,</a:t>
            </a:r>
            <a:r>
              <a:rPr lang="ro-RO" b="1" spc="-15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produsul</a:t>
            </a:r>
            <a:r>
              <a:rPr lang="ro-RO" b="1" spc="-15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este</a:t>
            </a:r>
            <a:r>
              <a:rPr lang="ro-RO" b="1" spc="-15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spc="-150" dirty="0">
                <a:solidFill>
                  <a:srgbClr val="272526"/>
                </a:solidFill>
                <a:latin typeface="Tahoma" panose="020B0604030504040204" pitchFamily="34" charset="0"/>
                <a:ea typeface="Tahoma" panose="020B0604030504040204" pitchFamily="34" charset="0"/>
                <a:cs typeface="Tahoma" panose="020B0604030504040204" pitchFamily="34" charset="0"/>
              </a:rPr>
              <a:t>î</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nsotit</a:t>
            </a:r>
            <a:r>
              <a:rPr lang="ro-RO" b="1" spc="-15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en-GB" b="1" spc="-15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spc="-150" dirty="0">
                <a:solidFill>
                  <a:srgbClr val="272526"/>
                </a:solidFill>
                <a:effectLst/>
                <a:latin typeface="Tahoma" panose="020B0604030504040204" pitchFamily="34" charset="0"/>
                <a:ea typeface="Tahoma" panose="020B0604030504040204" pitchFamily="34" charset="0"/>
                <a:cs typeface="Tahoma" panose="020B0604030504040204" pitchFamily="34" charset="0"/>
              </a:rPr>
              <a:t>î</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n</a:t>
            </a:r>
            <a:r>
              <a:rPr lang="ro-RO" b="1" spc="-15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spc="-25" dirty="0">
                <a:solidFill>
                  <a:srgbClr val="272526"/>
                </a:solidFill>
                <a:effectLst/>
                <a:latin typeface="Tahoma" panose="020B0604030504040204" pitchFamily="34" charset="0"/>
                <a:ea typeface="Tahoma" panose="020B0604030504040204" pitchFamily="34" charset="0"/>
                <a:cs typeface="Tahoma" panose="020B0604030504040204" pitchFamily="34" charset="0"/>
              </a:rPr>
              <a:t>mod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automat</a:t>
            </a:r>
            <a:r>
              <a:rPr lang="en-GB" b="1" spc="-160" dirty="0">
                <a:solidFill>
                  <a:srgbClr val="272526"/>
                </a:solidFill>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de</a:t>
            </a:r>
            <a:r>
              <a:rPr lang="ro-RO" b="1" spc="-16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o</a:t>
            </a:r>
            <a:r>
              <a:rPr lang="ro-RO" b="1" spc="-15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garanție</a:t>
            </a:r>
            <a:r>
              <a:rPr lang="ro-RO" b="1" spc="-16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valabilă</a:t>
            </a:r>
            <a:r>
              <a:rPr lang="ro-RO" b="1" spc="-15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pentru</a:t>
            </a:r>
            <a:r>
              <a:rPr lang="ro-RO" b="1" spc="-16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o</a:t>
            </a:r>
            <a:r>
              <a:rPr lang="ro-RO" b="1" spc="-15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perioadă</a:t>
            </a:r>
            <a:r>
              <a:rPr lang="ro-RO" b="1" spc="-16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minimă de timp. Pentru produsele destinate consumatorilor, vândute </a:t>
            </a:r>
            <a:r>
              <a:rPr lang="ro-RO" b="1" dirty="0">
                <a:solidFill>
                  <a:srgbClr val="272526"/>
                </a:solidFill>
                <a:latin typeface="Tahoma" panose="020B0604030504040204" pitchFamily="34" charset="0"/>
                <a:ea typeface="Tahoma" panose="020B0604030504040204" pitchFamily="34" charset="0"/>
                <a:cs typeface="Tahoma" panose="020B0604030504040204" pitchFamily="34" charset="0"/>
              </a:rPr>
              <a:t>î</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n Uniunea Europeana, există dreptul consumatorului</a:t>
            </a:r>
            <a:r>
              <a:rPr lang="ro-RO" b="1" spc="-13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de</a:t>
            </a:r>
            <a:r>
              <a:rPr lang="ro-RO" b="1" spc="-13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a</a:t>
            </a:r>
            <a:r>
              <a:rPr lang="ro-RO" b="1" spc="-13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reclama</a:t>
            </a:r>
            <a:r>
              <a:rPr lang="ro-RO" b="1" spc="-13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orice</a:t>
            </a:r>
            <a:r>
              <a:rPr lang="ro-RO" b="1" spc="-13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lipsă</a:t>
            </a:r>
            <a:r>
              <a:rPr lang="ro-RO" b="1" spc="-13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de</a:t>
            </a:r>
            <a:r>
              <a:rPr lang="ro-RO" b="1" spc="-13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conformitate într-o</a:t>
            </a:r>
            <a:r>
              <a:rPr lang="ro-RO" b="1" spc="-11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perioadă</a:t>
            </a:r>
            <a:r>
              <a:rPr lang="ro-RO" b="1" spc="-10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de</a:t>
            </a:r>
            <a:r>
              <a:rPr lang="ro-RO" b="1" spc="-10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2</a:t>
            </a:r>
            <a:r>
              <a:rPr lang="ro-RO" b="1" spc="-10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ani</a:t>
            </a:r>
            <a:r>
              <a:rPr lang="ro-RO" b="1" spc="-11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de</a:t>
            </a:r>
            <a:r>
              <a:rPr lang="ro-RO" b="1" spc="-10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la</a:t>
            </a:r>
            <a:r>
              <a:rPr lang="ro-RO" b="1" spc="-10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data</a:t>
            </a:r>
            <a:r>
              <a:rPr lang="ro-RO" b="1" spc="-105"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livrării</a:t>
            </a:r>
            <a:r>
              <a:rPr lang="ro-RO" b="1" spc="-110" dirty="0">
                <a:solidFill>
                  <a:srgbClr val="272526"/>
                </a:solidFill>
                <a:effectLst/>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effectLst/>
                <a:latin typeface="Tahoma" panose="020B0604030504040204" pitchFamily="34" charset="0"/>
                <a:ea typeface="Tahoma" panose="020B0604030504040204" pitchFamily="34" charset="0"/>
                <a:cs typeface="Tahoma" panose="020B0604030504040204" pitchFamily="34" charset="0"/>
              </a:rPr>
              <a:t>produsului.</a:t>
            </a:r>
            <a:endParaRPr lang="en-GB" b="1" dirty="0">
              <a:solidFill>
                <a:srgbClr val="272526"/>
              </a:solidFill>
              <a:effectLst/>
              <a:latin typeface="Tahoma" panose="020B0604030504040204" pitchFamily="34" charset="0"/>
              <a:ea typeface="Tahoma" panose="020B0604030504040204" pitchFamily="34" charset="0"/>
              <a:cs typeface="Tahoma" panose="020B0604030504040204" pitchFamily="34" charset="0"/>
            </a:endParaRPr>
          </a:p>
          <a:p>
            <a:pPr marR="58420"/>
            <a:r>
              <a:rPr lang="ro-RO" b="1" dirty="0">
                <a:solidFill>
                  <a:srgbClr val="272526"/>
                </a:solidFill>
                <a:latin typeface="Tahoma" panose="020B0604030504040204" pitchFamily="34" charset="0"/>
                <a:ea typeface="Tahoma" panose="020B0604030504040204" pitchFamily="34" charset="0"/>
                <a:cs typeface="Tahoma" panose="020B0604030504040204" pitchFamily="34" charset="0"/>
              </a:rPr>
              <a:t>Trebuie să returnați produsul vanzătorului cât mai repede după momentul în care observați că există o problemă.</a:t>
            </a:r>
            <a:endParaRPr lang="en-GB" b="1" dirty="0">
              <a:solidFill>
                <a:srgbClr val="272526"/>
              </a:solidFill>
              <a:latin typeface="Tahoma" panose="020B0604030504040204" pitchFamily="34" charset="0"/>
              <a:ea typeface="Tahoma" panose="020B0604030504040204" pitchFamily="34" charset="0"/>
              <a:cs typeface="Tahoma" panose="020B0604030504040204" pitchFamily="34" charset="0"/>
            </a:endParaRPr>
          </a:p>
          <a:p>
            <a:pPr marR="58420"/>
            <a:endParaRPr lang="en-US" b="1" dirty="0">
              <a:solidFill>
                <a:srgbClr val="272526"/>
              </a:solidFill>
              <a:latin typeface="Tahoma" panose="020B0604030504040204" pitchFamily="34" charset="0"/>
              <a:ea typeface="Tahoma" panose="020B0604030504040204" pitchFamily="34" charset="0"/>
              <a:cs typeface="Tahoma" panose="020B0604030504040204" pitchFamily="34" charset="0"/>
            </a:endParaRPr>
          </a:p>
          <a:p>
            <a:pPr marR="0" lvl="0">
              <a:lnSpc>
                <a:spcPts val="1110"/>
              </a:lnSpc>
              <a:tabLst>
                <a:tab pos="295275" algn="l"/>
              </a:tabLst>
            </a:pPr>
            <a:r>
              <a:rPr lang="ro-RO" b="1" dirty="0">
                <a:solidFill>
                  <a:srgbClr val="272526"/>
                </a:solidFill>
                <a:latin typeface="Tahoma" panose="020B0604030504040204" pitchFamily="34" charset="0"/>
                <a:ea typeface="Tahoma" panose="020B0604030504040204" pitchFamily="34" charset="0"/>
                <a:cs typeface="Tahoma" panose="020B0604030504040204" pitchFamily="34" charset="0"/>
              </a:rPr>
              <a:t> Dacă se ajunge la o ințelegere asupra faptului că produsul prezintă o lipsă de </a:t>
            </a:r>
            <a:endParaRPr lang="en-GB" b="1" dirty="0">
              <a:solidFill>
                <a:srgbClr val="272526"/>
              </a:solidFill>
              <a:latin typeface="Tahoma" panose="020B0604030504040204" pitchFamily="34" charset="0"/>
              <a:ea typeface="Tahoma" panose="020B0604030504040204" pitchFamily="34" charset="0"/>
              <a:cs typeface="Tahoma" panose="020B0604030504040204" pitchFamily="34" charset="0"/>
            </a:endParaRPr>
          </a:p>
          <a:p>
            <a:pPr marL="0" marR="0" lvl="0" indent="0">
              <a:lnSpc>
                <a:spcPts val="1110"/>
              </a:lnSpc>
              <a:buNone/>
              <a:tabLst>
                <a:tab pos="295275" algn="l"/>
              </a:tabLst>
            </a:pPr>
            <a:r>
              <a:rPr lang="ro-RO" b="1" dirty="0">
                <a:solidFill>
                  <a:srgbClr val="272526"/>
                </a:solidFill>
                <a:latin typeface="Tahoma" panose="020B0604030504040204" pitchFamily="34" charset="0"/>
                <a:ea typeface="Tahoma" panose="020B0604030504040204" pitchFamily="34" charset="0"/>
                <a:cs typeface="Tahoma" panose="020B0604030504040204" pitchFamily="34" charset="0"/>
              </a:rPr>
              <a:t>conformitate, vanzătorul trebuie să vă ofere repararea, înlocuirea, reducerea prețului sau</a:t>
            </a:r>
            <a:endParaRPr lang="en-GB" b="1" dirty="0">
              <a:solidFill>
                <a:srgbClr val="272526"/>
              </a:solidFill>
              <a:latin typeface="Tahoma" panose="020B0604030504040204" pitchFamily="34" charset="0"/>
              <a:ea typeface="Tahoma" panose="020B0604030504040204" pitchFamily="34" charset="0"/>
              <a:cs typeface="Tahoma" panose="020B0604030504040204" pitchFamily="34" charset="0"/>
            </a:endParaRPr>
          </a:p>
          <a:p>
            <a:pPr marL="0" marR="0" lvl="0" indent="0">
              <a:lnSpc>
                <a:spcPts val="1110"/>
              </a:lnSpc>
              <a:buNone/>
              <a:tabLst>
                <a:tab pos="295275" algn="l"/>
              </a:tabLst>
            </a:pPr>
            <a:r>
              <a:rPr lang="ro-RO" b="1" dirty="0">
                <a:solidFill>
                  <a:srgbClr val="272526"/>
                </a:solidFill>
                <a:latin typeface="Tahoma" panose="020B0604030504040204" pitchFamily="34" charset="0"/>
                <a:ea typeface="Tahoma" panose="020B0604030504040204" pitchFamily="34" charset="0"/>
                <a:cs typeface="Tahoma" panose="020B0604030504040204" pitchFamily="34" charset="0"/>
              </a:rPr>
              <a:t>rambursarea contravalorii produsului. De mentionaț faptul că, în primul rând, consumatorul</a:t>
            </a:r>
            <a:endParaRPr lang="en-GB" b="1" dirty="0">
              <a:solidFill>
                <a:srgbClr val="272526"/>
              </a:solidFill>
              <a:latin typeface="Tahoma" panose="020B0604030504040204" pitchFamily="34" charset="0"/>
              <a:ea typeface="Tahoma" panose="020B0604030504040204" pitchFamily="34" charset="0"/>
              <a:cs typeface="Tahoma" panose="020B0604030504040204" pitchFamily="34" charset="0"/>
            </a:endParaRPr>
          </a:p>
          <a:p>
            <a:pPr marL="0" marR="0" lvl="0" indent="0">
              <a:lnSpc>
                <a:spcPts val="1110"/>
              </a:lnSpc>
              <a:buNone/>
              <a:tabLst>
                <a:tab pos="295275" algn="l"/>
              </a:tabLst>
            </a:pPr>
            <a:r>
              <a:rPr lang="ro-RO" b="1" dirty="0">
                <a:solidFill>
                  <a:srgbClr val="272526"/>
                </a:solidFill>
                <a:latin typeface="Tahoma" panose="020B0604030504040204" pitchFamily="34" charset="0"/>
                <a:ea typeface="Tahoma" panose="020B0604030504040204" pitchFamily="34" charset="0"/>
                <a:cs typeface="Tahoma" panose="020B0604030504040204" pitchFamily="34" charset="0"/>
              </a:rPr>
              <a:t> poate solicita</a:t>
            </a:r>
            <a:r>
              <a:rPr lang="en-GB" b="1" dirty="0">
                <a:solidFill>
                  <a:srgbClr val="272526"/>
                </a:solidFill>
                <a:latin typeface="Tahoma" panose="020B0604030504040204" pitchFamily="34" charset="0"/>
                <a:ea typeface="Tahoma" panose="020B0604030504040204" pitchFamily="34" charset="0"/>
                <a:cs typeface="Tahoma" panose="020B0604030504040204" pitchFamily="34" charset="0"/>
              </a:rPr>
              <a:t> </a:t>
            </a:r>
            <a:r>
              <a:rPr lang="ro-RO" b="1" dirty="0">
                <a:solidFill>
                  <a:srgbClr val="272526"/>
                </a:solidFill>
                <a:latin typeface="Tahoma" panose="020B0604030504040204" pitchFamily="34" charset="0"/>
                <a:ea typeface="Tahoma" panose="020B0604030504040204" pitchFamily="34" charset="0"/>
                <a:cs typeface="Tahoma" panose="020B0604030504040204" pitchFamily="34" charset="0"/>
              </a:rPr>
              <a:t>repararea sau înlocuirea produsului, fară a fi excesiva sau imposibilă pentru </a:t>
            </a:r>
            <a:endParaRPr lang="en-GB" b="1" dirty="0">
              <a:solidFill>
                <a:srgbClr val="272526"/>
              </a:solidFill>
              <a:latin typeface="Tahoma" panose="020B0604030504040204" pitchFamily="34" charset="0"/>
              <a:ea typeface="Tahoma" panose="020B0604030504040204" pitchFamily="34" charset="0"/>
              <a:cs typeface="Tahoma" panose="020B0604030504040204" pitchFamily="34" charset="0"/>
            </a:endParaRPr>
          </a:p>
          <a:p>
            <a:pPr marL="0" marR="0" lvl="0" indent="0">
              <a:lnSpc>
                <a:spcPts val="1110"/>
              </a:lnSpc>
              <a:buNone/>
              <a:tabLst>
                <a:tab pos="295275" algn="l"/>
              </a:tabLst>
            </a:pPr>
            <a:r>
              <a:rPr lang="ro-RO" b="1" dirty="0">
                <a:solidFill>
                  <a:srgbClr val="272526"/>
                </a:solidFill>
                <a:latin typeface="Tahoma" panose="020B0604030504040204" pitchFamily="34" charset="0"/>
                <a:ea typeface="Tahoma" panose="020B0604030504040204" pitchFamily="34" charset="0"/>
                <a:cs typeface="Tahoma" panose="020B0604030504040204" pitchFamily="34" charset="0"/>
              </a:rPr>
              <a:t>comerciant, și abia ulterior poate solicita o reducere corespunzătoare a prețului sau să </a:t>
            </a:r>
            <a:endParaRPr lang="en-GB" b="1" dirty="0">
              <a:solidFill>
                <a:srgbClr val="272526"/>
              </a:solidFill>
              <a:latin typeface="Tahoma" panose="020B0604030504040204" pitchFamily="34" charset="0"/>
              <a:ea typeface="Tahoma" panose="020B0604030504040204" pitchFamily="34" charset="0"/>
              <a:cs typeface="Tahoma" panose="020B0604030504040204" pitchFamily="34" charset="0"/>
            </a:endParaRPr>
          </a:p>
          <a:p>
            <a:pPr marL="0" marR="0" lvl="0" indent="0">
              <a:lnSpc>
                <a:spcPts val="1110"/>
              </a:lnSpc>
              <a:buNone/>
              <a:tabLst>
                <a:tab pos="295275" algn="l"/>
              </a:tabLst>
            </a:pPr>
            <a:r>
              <a:rPr lang="ro-RO" b="1" dirty="0">
                <a:solidFill>
                  <a:srgbClr val="272526"/>
                </a:solidFill>
                <a:latin typeface="Tahoma" panose="020B0604030504040204" pitchFamily="34" charset="0"/>
                <a:ea typeface="Tahoma" panose="020B0604030504040204" pitchFamily="34" charset="0"/>
                <a:cs typeface="Tahoma" panose="020B0604030504040204" pitchFamily="34" charset="0"/>
              </a:rPr>
              <a:t>primească banii înapoi.</a:t>
            </a:r>
            <a:endParaRPr lang="en-US" b="1" dirty="0">
              <a:solidFill>
                <a:srgbClr val="272526"/>
              </a:solidFill>
              <a:latin typeface="Tahoma" panose="020B0604030504040204" pitchFamily="34" charset="0"/>
              <a:ea typeface="Tahoma" panose="020B0604030504040204" pitchFamily="34" charset="0"/>
              <a:cs typeface="Tahoma" panose="020B0604030504040204" pitchFamily="34" charset="0"/>
            </a:endParaRPr>
          </a:p>
          <a:p>
            <a:endParaRPr lang="en-GB" b="1" dirty="0">
              <a:solidFill>
                <a:srgbClr val="272526"/>
              </a:solidFill>
              <a:effectLst/>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3896504"/>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xmlns="" id="{4667A153-2903-425D-83EE-3CA5476D8C3F}"/>
              </a:ext>
            </a:extLst>
          </p:cNvPr>
          <p:cNvSpPr>
            <a:spLocks noGrp="1" noChangeArrowheads="1"/>
          </p:cNvSpPr>
          <p:nvPr>
            <p:ph type="body" idx="4294967295"/>
          </p:nvPr>
        </p:nvSpPr>
        <p:spPr>
          <a:xfrm>
            <a:off x="590843" y="2729131"/>
            <a:ext cx="5404348" cy="3401593"/>
          </a:xfrm>
        </p:spPr>
        <p:txBody>
          <a:bodyPr/>
          <a:lstStyle/>
          <a:p>
            <a:pPr marL="391729" indent="-288036">
              <a:buClrTx/>
              <a:buSzPct val="45000"/>
              <a:buNone/>
              <a:tabLst>
                <a:tab pos="391729" algn="l"/>
                <a:tab pos="486781" algn="l"/>
                <a:tab pos="894352" algn="l"/>
                <a:tab pos="1301923" algn="l"/>
                <a:tab pos="1709494" algn="l"/>
                <a:tab pos="2117065" algn="l"/>
                <a:tab pos="2524636" algn="l"/>
                <a:tab pos="2932206" algn="l"/>
                <a:tab pos="3339778" algn="l"/>
                <a:tab pos="3747348" algn="l"/>
                <a:tab pos="4154920" algn="l"/>
                <a:tab pos="4562490" algn="l"/>
                <a:tab pos="4970062" algn="l"/>
                <a:tab pos="5377632" algn="l"/>
                <a:tab pos="5785204" algn="l"/>
                <a:tab pos="6192774" algn="l"/>
                <a:tab pos="6600345" algn="l"/>
                <a:tab pos="7007916" algn="l"/>
                <a:tab pos="7415487" algn="l"/>
                <a:tab pos="7823058" algn="l"/>
                <a:tab pos="8230629" algn="l"/>
              </a:tabLst>
              <a:defRPr/>
            </a:pPr>
            <a:r>
              <a:rPr lang="ro-RO" altLang="en-US" sz="2400" dirty="0">
                <a:solidFill>
                  <a:schemeClr val="tx1"/>
                </a:solidFill>
                <a:latin typeface="Arial" panose="020B0604020202020204" pitchFamily="34" charset="0"/>
                <a:cs typeface="Arial" panose="020B0604020202020204" pitchFamily="34" charset="0"/>
              </a:rPr>
              <a:t>1. Prin inspectii periodice inopinate</a:t>
            </a:r>
          </a:p>
          <a:p>
            <a:pPr marL="391729" indent="-288036">
              <a:buClrTx/>
              <a:buSzPct val="45000"/>
              <a:buNone/>
              <a:tabLst>
                <a:tab pos="391729" algn="l"/>
                <a:tab pos="486781" algn="l"/>
                <a:tab pos="894352" algn="l"/>
                <a:tab pos="1301923" algn="l"/>
                <a:tab pos="1709494" algn="l"/>
                <a:tab pos="2117065" algn="l"/>
                <a:tab pos="2524636" algn="l"/>
                <a:tab pos="2932206" algn="l"/>
                <a:tab pos="3339778" algn="l"/>
                <a:tab pos="3747348" algn="l"/>
                <a:tab pos="4154920" algn="l"/>
                <a:tab pos="4562490" algn="l"/>
                <a:tab pos="4970062" algn="l"/>
                <a:tab pos="5377632" algn="l"/>
                <a:tab pos="5785204" algn="l"/>
                <a:tab pos="6192774" algn="l"/>
                <a:tab pos="6600345" algn="l"/>
                <a:tab pos="7007916" algn="l"/>
                <a:tab pos="7415487" algn="l"/>
                <a:tab pos="7823058" algn="l"/>
                <a:tab pos="8230629" algn="l"/>
              </a:tabLst>
              <a:defRPr/>
            </a:pPr>
            <a:endParaRPr lang="ro-RO" altLang="en-US" sz="2400" dirty="0">
              <a:solidFill>
                <a:schemeClr val="tx1"/>
              </a:solidFill>
              <a:latin typeface="Arial" panose="020B0604020202020204" pitchFamily="34" charset="0"/>
              <a:cs typeface="Arial" panose="020B0604020202020204" pitchFamily="34" charset="0"/>
            </a:endParaRPr>
          </a:p>
          <a:p>
            <a:pPr marL="388849" indent="-290916">
              <a:buClrTx/>
              <a:buSzPct val="45000"/>
              <a:buNone/>
              <a:tabLst>
                <a:tab pos="391729" algn="l"/>
                <a:tab pos="486781" algn="l"/>
                <a:tab pos="894352" algn="l"/>
                <a:tab pos="1301923" algn="l"/>
                <a:tab pos="1709494" algn="l"/>
                <a:tab pos="2117065" algn="l"/>
                <a:tab pos="2524636" algn="l"/>
                <a:tab pos="2932206" algn="l"/>
                <a:tab pos="3339778" algn="l"/>
                <a:tab pos="3747348" algn="l"/>
                <a:tab pos="4154920" algn="l"/>
                <a:tab pos="4562490" algn="l"/>
                <a:tab pos="4970062" algn="l"/>
                <a:tab pos="5377632" algn="l"/>
                <a:tab pos="5785204" algn="l"/>
                <a:tab pos="6192774" algn="l"/>
                <a:tab pos="6600345" algn="l"/>
                <a:tab pos="7007916" algn="l"/>
                <a:tab pos="7415487" algn="l"/>
                <a:tab pos="7823058" algn="l"/>
                <a:tab pos="8230629" algn="l"/>
              </a:tabLst>
              <a:defRPr/>
            </a:pPr>
            <a:r>
              <a:rPr lang="ro-RO" altLang="en-US" sz="2400" dirty="0">
                <a:solidFill>
                  <a:schemeClr val="tx1"/>
                </a:solidFill>
                <a:latin typeface="Arial" panose="020B0604020202020204" pitchFamily="34" charset="0"/>
                <a:cs typeface="Arial" panose="020B0604020202020204" pitchFamily="34" charset="0"/>
              </a:rPr>
              <a:t>2. Ca urmare a unor </a:t>
            </a:r>
            <a:r>
              <a:rPr lang="ro-RO" altLang="en-US" sz="2400" b="1" dirty="0">
                <a:solidFill>
                  <a:schemeClr val="tx1"/>
                </a:solidFill>
                <a:latin typeface="Arial" panose="020B0604020202020204" pitchFamily="34" charset="0"/>
                <a:cs typeface="Arial" panose="020B0604020202020204" pitchFamily="34" charset="0"/>
              </a:rPr>
              <a:t>reclamatii si sesizari</a:t>
            </a:r>
            <a:r>
              <a:rPr lang="ro-RO" altLang="en-US" sz="2400" dirty="0">
                <a:solidFill>
                  <a:schemeClr val="tx1"/>
                </a:solidFill>
                <a:latin typeface="Arial" panose="020B0604020202020204" pitchFamily="34" charset="0"/>
                <a:cs typeface="Arial" panose="020B0604020202020204" pitchFamily="34" charset="0"/>
              </a:rPr>
              <a:t> din partea consumatorilor </a:t>
            </a:r>
          </a:p>
        </p:txBody>
      </p:sp>
      <p:sp>
        <p:nvSpPr>
          <p:cNvPr id="57347" name="Rectangle 2">
            <a:extLst>
              <a:ext uri="{FF2B5EF4-FFF2-40B4-BE49-F238E27FC236}">
                <a16:creationId xmlns:a16="http://schemas.microsoft.com/office/drawing/2014/main" xmlns="" id="{2A909D3D-6C14-4AFF-B808-E78483BDEDD4}"/>
              </a:ext>
            </a:extLst>
          </p:cNvPr>
          <p:cNvSpPr>
            <a:spLocks noGrp="1" noChangeArrowheads="1"/>
          </p:cNvSpPr>
          <p:nvPr>
            <p:ph type="title" idx="4294967295"/>
          </p:nvPr>
        </p:nvSpPr>
        <p:spPr>
          <a:xfrm>
            <a:off x="1980047" y="273629"/>
            <a:ext cx="8229026" cy="1695848"/>
          </a:xfrm>
        </p:spPr>
        <p:txBody>
          <a:bodyPr vert="horz" lIns="91440" tIns="35271" rIns="91440" bIns="45720" rtlCol="0" anchor="ctr">
            <a:no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ro-RO" altLang="en-US" dirty="0"/>
              <a:t>SUPRAVEGHEREA </a:t>
            </a:r>
            <a:r>
              <a:rPr lang="ro-RO" altLang="en-US" sz="2903" dirty="0"/>
              <a:t/>
            </a:r>
            <a:br>
              <a:rPr lang="ro-RO" altLang="en-US" sz="2903" dirty="0"/>
            </a:br>
            <a:r>
              <a:rPr lang="ro-RO" altLang="en-US" sz="2903" dirty="0"/>
              <a:t>pe piata a produselor si serviciilor </a:t>
            </a:r>
          </a:p>
        </p:txBody>
      </p:sp>
      <p:pic>
        <p:nvPicPr>
          <p:cNvPr id="57348" name="Picture 3">
            <a:extLst>
              <a:ext uri="{FF2B5EF4-FFF2-40B4-BE49-F238E27FC236}">
                <a16:creationId xmlns:a16="http://schemas.microsoft.com/office/drawing/2014/main" xmlns="" id="{7BF9841D-BC25-4E9E-B8D5-5EE5138EE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6015" y="2684442"/>
            <a:ext cx="4015142" cy="19384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49" name="Picture 4">
            <a:extLst>
              <a:ext uri="{FF2B5EF4-FFF2-40B4-BE49-F238E27FC236}">
                <a16:creationId xmlns:a16="http://schemas.microsoft.com/office/drawing/2014/main" xmlns="" id="{8C698C0D-EC31-4F2E-AB04-057085A122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27" y="4888524"/>
            <a:ext cx="3347388" cy="18856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AD1382-B8B7-4690-8FF9-CCB4B2C48B75}"/>
              </a:ext>
            </a:extLst>
          </p:cNvPr>
          <p:cNvSpPr>
            <a:spLocks noGrp="1"/>
          </p:cNvSpPr>
          <p:nvPr>
            <p:ph type="title"/>
          </p:nvPr>
        </p:nvSpPr>
        <p:spPr>
          <a:xfrm>
            <a:off x="1154954" y="973668"/>
            <a:ext cx="10014794" cy="1108350"/>
          </a:xfrm>
        </p:spPr>
        <p:txBody>
          <a:bodyPr/>
          <a:lstStyle/>
          <a:p>
            <a:pPr algn="ctr"/>
            <a:r>
              <a:rPr lang="en-US" dirty="0"/>
              <a:t> </a:t>
            </a:r>
            <a:r>
              <a:rPr lang="en-US" b="1" dirty="0">
                <a:latin typeface="Tahoma" panose="020B0604030504040204" pitchFamily="34" charset="0"/>
                <a:ea typeface="Tahoma" panose="020B0604030504040204" pitchFamily="34" charset="0"/>
                <a:cs typeface="Tahoma" panose="020B0604030504040204" pitchFamily="34" charset="0"/>
              </a:rPr>
              <a:t>CE POT FACE IN CAZUL UNUI PRODUS NECONFORM?</a:t>
            </a:r>
          </a:p>
        </p:txBody>
      </p:sp>
      <p:sp>
        <p:nvSpPr>
          <p:cNvPr id="3" name="Content Placeholder 2">
            <a:extLst>
              <a:ext uri="{FF2B5EF4-FFF2-40B4-BE49-F238E27FC236}">
                <a16:creationId xmlns:a16="http://schemas.microsoft.com/office/drawing/2014/main" xmlns="" id="{0A7E60D8-13C6-4AEB-878A-3AA2760DFB87}"/>
              </a:ext>
            </a:extLst>
          </p:cNvPr>
          <p:cNvSpPr>
            <a:spLocks noGrp="1"/>
          </p:cNvSpPr>
          <p:nvPr>
            <p:ph idx="1"/>
          </p:nvPr>
        </p:nvSpPr>
        <p:spPr>
          <a:xfrm>
            <a:off x="1154954" y="2603500"/>
            <a:ext cx="10296148" cy="3416300"/>
          </a:xfrm>
        </p:spPr>
        <p:txBody>
          <a:bodyPr>
            <a:normAutofit fontScale="25000" lnSpcReduction="20000"/>
          </a:bodyPr>
          <a:lstStyle/>
          <a:p>
            <a:pPr marL="0" marR="133985" indent="0">
              <a:lnSpc>
                <a:spcPct val="140000"/>
              </a:lnSpc>
              <a:spcBef>
                <a:spcPts val="485"/>
              </a:spcBef>
              <a:spcAft>
                <a:spcPts val="0"/>
              </a:spcAft>
              <a:buNone/>
            </a:pPr>
            <a:r>
              <a:rPr lang="ro-RO" sz="7200" b="1" dirty="0">
                <a:solidFill>
                  <a:srgbClr val="272526"/>
                </a:solidFill>
                <a:effectLst/>
                <a:latin typeface="Tahoma" panose="020B0604030504040204" pitchFamily="34" charset="0"/>
                <a:ea typeface="Tahoma" panose="020B0604030504040204" pitchFamily="34" charset="0"/>
              </a:rPr>
              <a:t>Prin urmare, consumatorul </a:t>
            </a:r>
            <a:r>
              <a:rPr lang="ro-RO" sz="7200" b="1" spc="-15" dirty="0">
                <a:solidFill>
                  <a:srgbClr val="272526"/>
                </a:solidFill>
                <a:effectLst/>
                <a:latin typeface="Tahoma" panose="020B0604030504040204" pitchFamily="34" charset="0"/>
                <a:ea typeface="Tahoma" panose="020B0604030504040204" pitchFamily="34" charset="0"/>
              </a:rPr>
              <a:t>are </a:t>
            </a:r>
            <a:r>
              <a:rPr lang="ro-RO" sz="7200" b="1" dirty="0">
                <a:solidFill>
                  <a:srgbClr val="272526"/>
                </a:solidFill>
                <a:effectLst/>
                <a:latin typeface="Tahoma" panose="020B0604030504040204" pitchFamily="34" charset="0"/>
                <a:ea typeface="Tahoma" panose="020B0604030504040204" pitchFamily="34" charset="0"/>
              </a:rPr>
              <a:t>două posiblitați de a </a:t>
            </a:r>
            <a:r>
              <a:rPr lang="ro-RO" sz="7200" b="1" spc="-15" dirty="0">
                <a:solidFill>
                  <a:srgbClr val="272526"/>
                </a:solidFill>
                <a:effectLst/>
                <a:latin typeface="Tahoma" panose="020B0604030504040204" pitchFamily="34" charset="0"/>
                <a:ea typeface="Tahoma" panose="020B0604030504040204" pitchFamily="34" charset="0"/>
              </a:rPr>
              <a:t>rezolva </a:t>
            </a:r>
            <a:r>
              <a:rPr lang="ro-RO" sz="7200" b="1" dirty="0">
                <a:solidFill>
                  <a:srgbClr val="272526"/>
                </a:solidFill>
                <a:effectLst/>
                <a:latin typeface="Tahoma" panose="020B0604030504040204" pitchFamily="34" charset="0"/>
                <a:ea typeface="Tahoma" panose="020B0604030504040204" pitchFamily="34" charset="0"/>
              </a:rPr>
              <a:t>problema în cazul unui produs neconform: </a:t>
            </a:r>
          </a:p>
          <a:p>
            <a:pPr marL="226060" marR="133985">
              <a:lnSpc>
                <a:spcPct val="140000"/>
              </a:lnSpc>
              <a:spcBef>
                <a:spcPts val="485"/>
              </a:spcBef>
              <a:spcAft>
                <a:spcPts val="0"/>
              </a:spcAft>
            </a:pPr>
            <a:r>
              <a:rPr lang="ro-RO" sz="7200" b="1" dirty="0">
                <a:solidFill>
                  <a:srgbClr val="272526"/>
                </a:solidFill>
                <a:effectLst/>
                <a:latin typeface="Tahoma" panose="020B0604030504040204" pitchFamily="34" charset="0"/>
                <a:ea typeface="Tahoma" panose="020B0604030504040204" pitchFamily="34" charset="0"/>
              </a:rPr>
              <a:t>1. Consumatorul</a:t>
            </a:r>
            <a:r>
              <a:rPr lang="ro-RO" sz="7200" b="1" spc="-130"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poate</a:t>
            </a:r>
            <a:r>
              <a:rPr lang="ro-RO" sz="7200" b="1" spc="-125"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utiliza</a:t>
            </a:r>
            <a:r>
              <a:rPr lang="ro-RO" sz="7200" b="1" spc="-130"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dreptul</a:t>
            </a:r>
            <a:r>
              <a:rPr lang="ro-RO" sz="7200" b="1" spc="-125"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legal</a:t>
            </a:r>
            <a:r>
              <a:rPr lang="ro-RO" sz="7200" b="1" spc="-125"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de</a:t>
            </a:r>
            <a:r>
              <a:rPr lang="ro-RO" sz="7200" b="1" spc="-130"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a</a:t>
            </a:r>
            <a:r>
              <a:rPr lang="ro-RO" sz="7200" b="1" spc="-125"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reclama lipsa</a:t>
            </a:r>
            <a:r>
              <a:rPr lang="ro-RO" sz="7200" b="1" spc="-120"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de</a:t>
            </a:r>
            <a:r>
              <a:rPr lang="ro-RO" sz="7200" b="1" spc="-120"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conformitate</a:t>
            </a:r>
            <a:r>
              <a:rPr lang="ro-RO" sz="7200" b="1" spc="-120"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apărută</a:t>
            </a:r>
            <a:r>
              <a:rPr lang="ro-RO" sz="7200" b="1" spc="-120" dirty="0">
                <a:solidFill>
                  <a:srgbClr val="272526"/>
                </a:solidFill>
                <a:effectLst/>
                <a:latin typeface="Tahoma" panose="020B0604030504040204" pitchFamily="34" charset="0"/>
                <a:ea typeface="Tahoma" panose="020B0604030504040204" pitchFamily="34" charset="0"/>
              </a:rPr>
              <a:t> </a:t>
            </a:r>
            <a:r>
              <a:rPr lang="ro-RO" sz="7200" b="1" spc="-120" dirty="0">
                <a:solidFill>
                  <a:srgbClr val="272526"/>
                </a:solidFill>
                <a:latin typeface="Tahoma" panose="020B0604030504040204" pitchFamily="34" charset="0"/>
                <a:ea typeface="Tahoma" panose="020B0604030504040204" pitchFamily="34" charset="0"/>
              </a:rPr>
              <a:t>î</a:t>
            </a:r>
            <a:r>
              <a:rPr lang="ro-RO" sz="7200" b="1" dirty="0">
                <a:solidFill>
                  <a:srgbClr val="272526"/>
                </a:solidFill>
                <a:effectLst/>
                <a:latin typeface="Tahoma" panose="020B0604030504040204" pitchFamily="34" charset="0"/>
                <a:ea typeface="Tahoma" panose="020B0604030504040204" pitchFamily="34" charset="0"/>
              </a:rPr>
              <a:t>n</a:t>
            </a:r>
            <a:r>
              <a:rPr lang="ro-RO" sz="7200" b="1" spc="-120"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cei</a:t>
            </a:r>
            <a:r>
              <a:rPr lang="ro-RO" sz="7200" b="1" spc="-120"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2</a:t>
            </a:r>
            <a:r>
              <a:rPr lang="ro-RO" sz="7200" b="1" spc="-120"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ani</a:t>
            </a:r>
            <a:r>
              <a:rPr lang="ro-RO" sz="7200" b="1" spc="-120"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de</a:t>
            </a:r>
            <a:r>
              <a:rPr lang="ro-RO" sz="7200" b="1" spc="-120"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la</a:t>
            </a:r>
            <a:r>
              <a:rPr lang="ro-RO" sz="7200" b="1" spc="-120"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livrare</a:t>
            </a:r>
            <a:r>
              <a:rPr lang="en-GB" sz="7200" b="1" dirty="0">
                <a:solidFill>
                  <a:srgbClr val="272526"/>
                </a:solidFill>
                <a:effectLst/>
                <a:latin typeface="Tahoma" panose="020B0604030504040204" pitchFamily="34" charset="0"/>
                <a:ea typeface="Tahoma" panose="020B0604030504040204" pitchFamily="34" charset="0"/>
              </a:rPr>
              <a:t>,</a:t>
            </a:r>
            <a:r>
              <a:rPr lang="ro-RO" sz="7200" b="1" spc="-120"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cu condiția că aceasta să nu îi fie imputabilă; </a:t>
            </a:r>
          </a:p>
          <a:p>
            <a:pPr marL="226060" marR="133985">
              <a:lnSpc>
                <a:spcPct val="140000"/>
              </a:lnSpc>
              <a:spcBef>
                <a:spcPts val="485"/>
              </a:spcBef>
              <a:spcAft>
                <a:spcPts val="0"/>
              </a:spcAft>
            </a:pPr>
            <a:r>
              <a:rPr lang="ro-RO" sz="7200" b="1" dirty="0">
                <a:solidFill>
                  <a:srgbClr val="272526"/>
                </a:solidFill>
                <a:effectLst/>
                <a:latin typeface="Tahoma" panose="020B0604030504040204" pitchFamily="34" charset="0"/>
                <a:ea typeface="Tahoma" panose="020B0604030504040204" pitchFamily="34" charset="0"/>
              </a:rPr>
              <a:t>2.Consumatorul poate apela la avantajele oferite de garanția</a:t>
            </a:r>
            <a:r>
              <a:rPr lang="ro-RO" sz="7200" b="1" spc="-215"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comerciantului</a:t>
            </a:r>
            <a:r>
              <a:rPr lang="ro-RO" sz="7200" b="1" spc="-210"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(voluntară),</a:t>
            </a:r>
            <a:r>
              <a:rPr lang="ro-RO" sz="7200" b="1" spc="-210" dirty="0">
                <a:solidFill>
                  <a:srgbClr val="272526"/>
                </a:solidFill>
                <a:effectLst/>
                <a:latin typeface="Tahoma" panose="020B0604030504040204" pitchFamily="34" charset="0"/>
                <a:ea typeface="Tahoma" panose="020B0604030504040204" pitchFamily="34" charset="0"/>
              </a:rPr>
              <a:t> </a:t>
            </a:r>
            <a:r>
              <a:rPr lang="ro-RO" sz="7200" b="1" spc="-210" dirty="0">
                <a:solidFill>
                  <a:srgbClr val="272526"/>
                </a:solidFill>
                <a:latin typeface="Tahoma" panose="020B0604030504040204" pitchFamily="34" charset="0"/>
                <a:ea typeface="Tahoma" panose="020B0604030504040204" pitchFamily="34" charset="0"/>
              </a:rPr>
              <a:t>î</a:t>
            </a:r>
            <a:r>
              <a:rPr lang="ro-RO" sz="7200" b="1" dirty="0">
                <a:solidFill>
                  <a:srgbClr val="272526"/>
                </a:solidFill>
                <a:effectLst/>
                <a:latin typeface="Tahoma" panose="020B0604030504040204" pitchFamily="34" charset="0"/>
                <a:ea typeface="Tahoma" panose="020B0604030504040204" pitchFamily="34" charset="0"/>
              </a:rPr>
              <a:t>n</a:t>
            </a:r>
            <a:r>
              <a:rPr lang="ro-RO" sz="7200" b="1" spc="-215"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condițiile</a:t>
            </a:r>
            <a:r>
              <a:rPr lang="ro-RO" sz="7200" b="1" spc="-210" dirty="0">
                <a:solidFill>
                  <a:srgbClr val="272526"/>
                </a:solidFill>
                <a:effectLst/>
                <a:latin typeface="Tahoma" panose="020B0604030504040204" pitchFamily="34" charset="0"/>
                <a:ea typeface="Tahoma" panose="020B0604030504040204" pitchFamily="34" charset="0"/>
              </a:rPr>
              <a:t> </a:t>
            </a:r>
            <a:r>
              <a:rPr lang="ro-RO" sz="7200" b="1" spc="-15" dirty="0">
                <a:solidFill>
                  <a:srgbClr val="272526"/>
                </a:solidFill>
                <a:effectLst/>
                <a:latin typeface="Tahoma" panose="020B0604030504040204" pitchFamily="34" charset="0"/>
                <a:ea typeface="Tahoma" panose="020B0604030504040204" pitchFamily="34" charset="0"/>
              </a:rPr>
              <a:t>stipulate </a:t>
            </a:r>
            <a:r>
              <a:rPr lang="ro-RO" sz="7200" b="1" dirty="0">
                <a:solidFill>
                  <a:srgbClr val="272526"/>
                </a:solidFill>
                <a:effectLst/>
                <a:latin typeface="Tahoma" panose="020B0604030504040204" pitchFamily="34" charset="0"/>
                <a:ea typeface="Tahoma" panose="020B0604030504040204" pitchFamily="34" charset="0"/>
              </a:rPr>
              <a:t>de ace</a:t>
            </a:r>
            <a:r>
              <a:rPr lang="en-GB" sz="7200" b="1" dirty="0">
                <a:solidFill>
                  <a:srgbClr val="272526"/>
                </a:solidFill>
                <a:effectLst/>
                <a:latin typeface="Tahoma" panose="020B0604030504040204" pitchFamily="34" charset="0"/>
                <a:ea typeface="Tahoma" panose="020B0604030504040204" pitchFamily="34" charset="0"/>
              </a:rPr>
              <a:t>a</a:t>
            </a:r>
            <a:r>
              <a:rPr lang="ro-RO" sz="7200" b="1" dirty="0">
                <a:solidFill>
                  <a:srgbClr val="272526"/>
                </a:solidFill>
                <a:effectLst/>
                <a:latin typeface="Tahoma" panose="020B0604030504040204" pitchFamily="34" charset="0"/>
                <a:ea typeface="Tahoma" panose="020B0604030504040204" pitchFamily="34" charset="0"/>
              </a:rPr>
              <a:t>sta, în cazul în </a:t>
            </a:r>
            <a:r>
              <a:rPr lang="ro-RO" sz="7200" b="1" spc="-15" dirty="0">
                <a:solidFill>
                  <a:srgbClr val="272526"/>
                </a:solidFill>
                <a:effectLst/>
                <a:latin typeface="Tahoma" panose="020B0604030504040204" pitchFamily="34" charset="0"/>
                <a:ea typeface="Tahoma" panose="020B0604030504040204" pitchFamily="34" charset="0"/>
              </a:rPr>
              <a:t>care </a:t>
            </a:r>
            <a:r>
              <a:rPr lang="ro-RO" sz="7200" b="1" spc="-15" dirty="0">
                <a:solidFill>
                  <a:srgbClr val="272526"/>
                </a:solidFill>
                <a:latin typeface="Tahoma" panose="020B0604030504040204" pitchFamily="34" charset="0"/>
                <a:ea typeface="Tahoma" panose="020B0604030504040204" pitchFamily="34" charset="0"/>
              </a:rPr>
              <a:t>î</a:t>
            </a:r>
            <a:r>
              <a:rPr lang="ro-RO" sz="7200" b="1" dirty="0">
                <a:solidFill>
                  <a:srgbClr val="272526"/>
                </a:solidFill>
                <a:effectLst/>
                <a:latin typeface="Tahoma" panose="020B0604030504040204" pitchFamily="34" charset="0"/>
                <a:ea typeface="Tahoma" panose="020B0604030504040204" pitchFamily="34" charset="0"/>
              </a:rPr>
              <a:t>i este oferită o astfel de garanție.</a:t>
            </a:r>
            <a:endParaRPr lang="en-GB" sz="7200" b="1" dirty="0">
              <a:solidFill>
                <a:srgbClr val="272526"/>
              </a:solidFill>
              <a:latin typeface="Tahoma" panose="020B0604030504040204" pitchFamily="34" charset="0"/>
              <a:ea typeface="Tahoma" panose="020B0604030504040204" pitchFamily="34" charset="0"/>
            </a:endParaRPr>
          </a:p>
          <a:p>
            <a:pPr marL="0" marR="105410" indent="0">
              <a:lnSpc>
                <a:spcPct val="140000"/>
              </a:lnSpc>
              <a:spcBef>
                <a:spcPts val="0"/>
              </a:spcBef>
              <a:spcAft>
                <a:spcPts val="0"/>
              </a:spcAft>
              <a:buNone/>
            </a:pPr>
            <a:r>
              <a:rPr lang="ro-RO" sz="7200" b="1" dirty="0">
                <a:solidFill>
                  <a:srgbClr val="272526"/>
                </a:solidFill>
                <a:effectLst/>
                <a:latin typeface="Tahoma" panose="020B0604030504040204" pitchFamily="34" charset="0"/>
                <a:ea typeface="Tahoma" panose="020B0604030504040204" pitchFamily="34" charset="0"/>
              </a:rPr>
              <a:t>Rămâne</a:t>
            </a:r>
            <a:r>
              <a:rPr lang="ro-RO" sz="7200" b="1" spc="-135"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la</a:t>
            </a:r>
            <a:r>
              <a:rPr lang="ro-RO" sz="7200" b="1" spc="-130"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latitudinea</a:t>
            </a:r>
            <a:r>
              <a:rPr lang="ro-RO" sz="7200" b="1" spc="-130"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consumatorului</a:t>
            </a:r>
            <a:r>
              <a:rPr lang="ro-RO" sz="7200" b="1" spc="-130"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să</a:t>
            </a:r>
            <a:r>
              <a:rPr lang="ro-RO" sz="7200" b="1" spc="-135"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decidă</a:t>
            </a:r>
            <a:r>
              <a:rPr lang="ro-RO" sz="7200" b="1" spc="-130"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ce</a:t>
            </a:r>
            <a:r>
              <a:rPr lang="ro-RO" sz="7200" b="1" spc="-130" dirty="0">
                <a:solidFill>
                  <a:srgbClr val="272526"/>
                </a:solidFill>
                <a:effectLst/>
                <a:latin typeface="Tahoma" panose="020B0604030504040204" pitchFamily="34" charset="0"/>
                <a:ea typeface="Tahoma" panose="020B0604030504040204" pitchFamily="34" charset="0"/>
              </a:rPr>
              <a:t> </a:t>
            </a:r>
            <a:r>
              <a:rPr lang="ro-RO" sz="7200" b="1" spc="-30" dirty="0">
                <a:solidFill>
                  <a:srgbClr val="272526"/>
                </a:solidFill>
                <a:effectLst/>
                <a:latin typeface="Tahoma" panose="020B0604030504040204" pitchFamily="34" charset="0"/>
                <a:ea typeface="Tahoma" panose="020B0604030504040204" pitchFamily="34" charset="0"/>
              </a:rPr>
              <a:t>cale </a:t>
            </a:r>
            <a:r>
              <a:rPr lang="ro-RO" sz="7200" b="1" dirty="0">
                <a:solidFill>
                  <a:srgbClr val="272526"/>
                </a:solidFill>
                <a:effectLst/>
                <a:latin typeface="Tahoma" panose="020B0604030504040204" pitchFamily="34" charset="0"/>
                <a:ea typeface="Tahoma" panose="020B0604030504040204" pitchFamily="34" charset="0"/>
              </a:rPr>
              <a:t>va</a:t>
            </a:r>
            <a:r>
              <a:rPr lang="ro-RO" sz="7200" b="1" spc="-195"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alege</a:t>
            </a:r>
            <a:r>
              <a:rPr lang="en-GB" sz="7200" b="1" dirty="0">
                <a:solidFill>
                  <a:srgbClr val="272526"/>
                </a:solidFill>
                <a:effectLst/>
                <a:latin typeface="Tahoma" panose="020B0604030504040204" pitchFamily="34" charset="0"/>
                <a:ea typeface="Tahoma" panose="020B0604030504040204" pitchFamily="34" charset="0"/>
              </a:rPr>
              <a:t>,</a:t>
            </a:r>
            <a:r>
              <a:rPr lang="ro-RO" sz="7200" b="1" spc="-195"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analizând</a:t>
            </a:r>
            <a:r>
              <a:rPr lang="ro-RO" sz="7200" b="1" spc="-195"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avantajele,</a:t>
            </a:r>
            <a:r>
              <a:rPr lang="ro-RO" sz="7200" b="1" spc="-195"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respectiv</a:t>
            </a:r>
            <a:r>
              <a:rPr lang="ro-RO" sz="7200" b="1" spc="-195"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dezavantajele celor două</a:t>
            </a:r>
            <a:r>
              <a:rPr lang="ro-RO" sz="7200" b="1" spc="-170" dirty="0">
                <a:solidFill>
                  <a:srgbClr val="272526"/>
                </a:solidFill>
                <a:effectLst/>
                <a:latin typeface="Tahoma" panose="020B0604030504040204" pitchFamily="34" charset="0"/>
                <a:ea typeface="Tahoma" panose="020B0604030504040204" pitchFamily="34" charset="0"/>
              </a:rPr>
              <a:t> </a:t>
            </a:r>
            <a:r>
              <a:rPr lang="ro-RO" sz="7200" b="1" dirty="0">
                <a:solidFill>
                  <a:srgbClr val="272526"/>
                </a:solidFill>
                <a:effectLst/>
                <a:latin typeface="Tahoma" panose="020B0604030504040204" pitchFamily="34" charset="0"/>
                <a:ea typeface="Tahoma" panose="020B0604030504040204" pitchFamily="34" charset="0"/>
              </a:rPr>
              <a:t>posibilități.</a:t>
            </a:r>
            <a:endParaRPr lang="en-US" sz="7200" b="1" dirty="0">
              <a:effectLst/>
              <a:latin typeface="Tahoma" panose="020B0604030504040204" pitchFamily="34" charset="0"/>
              <a:ea typeface="Tahoma" panose="020B0604030504040204" pitchFamily="34" charset="0"/>
            </a:endParaRPr>
          </a:p>
          <a:p>
            <a:endParaRPr lang="en-US" sz="2000" dirty="0"/>
          </a:p>
        </p:txBody>
      </p:sp>
    </p:spTree>
    <p:extLst>
      <p:ext uri="{BB962C8B-B14F-4D97-AF65-F5344CB8AC3E}">
        <p14:creationId xmlns:p14="http://schemas.microsoft.com/office/powerpoint/2010/main" val="966678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599</TotalTime>
  <Words>1061</Words>
  <Application>Microsoft Office PowerPoint</Application>
  <PresentationFormat>Ecran lat</PresentationFormat>
  <Paragraphs>169</Paragraphs>
  <Slides>18</Slides>
  <Notes>5</Notes>
  <HiddenSlides>0</HiddenSlides>
  <MMClips>0</MMClips>
  <ScaleCrop>false</ScaleCrop>
  <HeadingPairs>
    <vt:vector size="6" baseType="variant">
      <vt:variant>
        <vt:lpstr>Fonturi utilizate</vt:lpstr>
      </vt:variant>
      <vt:variant>
        <vt:i4>11</vt:i4>
      </vt:variant>
      <vt:variant>
        <vt:lpstr>Temă</vt:lpstr>
      </vt:variant>
      <vt:variant>
        <vt:i4>1</vt:i4>
      </vt:variant>
      <vt:variant>
        <vt:lpstr>Titluri diapozitive</vt:lpstr>
      </vt:variant>
      <vt:variant>
        <vt:i4>18</vt:i4>
      </vt:variant>
    </vt:vector>
  </HeadingPairs>
  <TitlesOfParts>
    <vt:vector size="30" baseType="lpstr">
      <vt:lpstr>Arial Unicode MS</vt:lpstr>
      <vt:lpstr>Microsoft YaHei</vt:lpstr>
      <vt:lpstr>SimSun</vt:lpstr>
      <vt:lpstr>Arial</vt:lpstr>
      <vt:lpstr>Calibri</vt:lpstr>
      <vt:lpstr>Century Gothic</vt:lpstr>
      <vt:lpstr>Tahoma</vt:lpstr>
      <vt:lpstr>Times New Roman</vt:lpstr>
      <vt:lpstr>Trebuchet MS</vt:lpstr>
      <vt:lpstr>Wingdings</vt:lpstr>
      <vt:lpstr>Wingdings 3</vt:lpstr>
      <vt:lpstr>Ion Boardroom</vt:lpstr>
      <vt:lpstr>Prezentare PowerPoint</vt:lpstr>
      <vt:lpstr>Întocmirea unei reclamații privind un produs defect sau un serviciu necorespunzător   Elev: Alexandru  VIȘAN </vt:lpstr>
      <vt:lpstr>        INFORMAȚII GENERALE </vt:lpstr>
      <vt:lpstr>                RESPONSABILITATI</vt:lpstr>
      <vt:lpstr>INDICATII IN CAZUL IN CARE DORITI SA FACETI O RECLAMATIE PENTRU UN PRODUS SAU SERVICIU ACHIZITIONAT:</vt:lpstr>
      <vt:lpstr>INDICATII IN CAZUL IN CARE DORITI SA FACETI O RECLAMATIE PENTRU UN PRODUS SAU SERVICIU ACHIZITIONAT:</vt:lpstr>
      <vt:lpstr>IÎNTOCMIREA UNEI RECLAMAȚII PENTRU BUNURILE CU DEFECTE </vt:lpstr>
      <vt:lpstr>SUPRAVEGHEREA  pe piata a produselor si serviciilor </vt:lpstr>
      <vt:lpstr> CE POT FACE IN CAZUL UNUI PRODUS NECONFORM?</vt:lpstr>
      <vt:lpstr>             RECLAMATIA “IN 3 PASI”</vt:lpstr>
      <vt:lpstr>RECLAMATIA “IN 3 PASI”</vt:lpstr>
      <vt:lpstr> Bunurile nu prezinta defecte dar doriti sa le returnati </vt:lpstr>
      <vt:lpstr>Cine poate depune o reclamaţie la ANPC?</vt:lpstr>
      <vt:lpstr>Cum se depune o reclamatie Ce este o reclamaţie / sesizare?</vt:lpstr>
      <vt:lpstr>Reclamaţia sau sesizarea se face în nume personal</vt:lpstr>
      <vt:lpstr>SESIZARE VS RECLAMATIE</vt:lpstr>
      <vt:lpstr>RECLAMATIA</vt:lpstr>
      <vt:lpstr>Prezentare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Întocmirea unei reclamații privind un produs defect sau un serviciu necorespunzător.</dc:title>
  <dc:creator>Dan PetrescuSwet</dc:creator>
  <cp:lastModifiedBy>Iuliana Ionita</cp:lastModifiedBy>
  <cp:revision>66</cp:revision>
  <dcterms:created xsi:type="dcterms:W3CDTF">2021-02-16T12:52:35Z</dcterms:created>
  <dcterms:modified xsi:type="dcterms:W3CDTF">2022-03-29T08:52:55Z</dcterms:modified>
</cp:coreProperties>
</file>