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21" r:id="rId5"/>
    <p:sldId id="265" r:id="rId6"/>
    <p:sldId id="315" r:id="rId7"/>
    <p:sldId id="311" r:id="rId8"/>
    <p:sldId id="312" r:id="rId9"/>
    <p:sldId id="313" r:id="rId10"/>
    <p:sldId id="316" r:id="rId11"/>
    <p:sldId id="317" r:id="rId12"/>
    <p:sldId id="318" r:id="rId13"/>
    <p:sldId id="319" r:id="rId14"/>
    <p:sldId id="320" r:id="rId15"/>
  </p:sldIdLst>
  <p:sldSz cx="12188825" cy="6858000"/>
  <p:notesSz cx="6858000" cy="9144000"/>
  <p:custDataLst>
    <p:tags r:id="rId18"/>
  </p:custDataLst>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366"/>
    <a:srgbClr val="0E7C41"/>
    <a:srgbClr val="195D39"/>
    <a:srgbClr val="34CF88"/>
    <a:srgbClr val="175C36"/>
    <a:srgbClr val="32C581"/>
    <a:srgbClr val="FFC800"/>
    <a:srgbClr val="5E83C5"/>
    <a:srgbClr val="F3F100"/>
    <a:srgbClr val="00E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80" autoAdjust="0"/>
    <p:restoredTop sz="94629" autoAdjust="0"/>
  </p:normalViewPr>
  <p:slideViewPr>
    <p:cSldViewPr showGuides="1">
      <p:cViewPr varScale="1">
        <p:scale>
          <a:sx n="57" d="100"/>
          <a:sy n="57" d="100"/>
        </p:scale>
        <p:origin x="270"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88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365DF-9B15-9D4F-8B00-F72CD43BADDC}" type="doc">
      <dgm:prSet loTypeId="urn:microsoft.com/office/officeart/2008/layout/VerticalCurvedList" loCatId="" qsTypeId="urn:microsoft.com/office/officeart/2005/8/quickstyle/3d7" qsCatId="3D" csTypeId="urn:microsoft.com/office/officeart/2005/8/colors/accent1_2" csCatId="accent1" phldr="1"/>
      <dgm:spPr/>
      <dgm:t>
        <a:bodyPr/>
        <a:lstStyle/>
        <a:p>
          <a:endParaRPr lang="it-IT"/>
        </a:p>
      </dgm:t>
    </dgm:pt>
    <dgm:pt modelId="{4A808C74-415C-E840-AC1C-C79AC4636F14}">
      <dgm:prSet phldrT="[Testo]"/>
      <dgm:spPr/>
      <dgm:t>
        <a:bodyPr/>
        <a:lstStyle/>
        <a:p>
          <a:r>
            <a:rPr lang="it-IT" dirty="0" err="1">
              <a:latin typeface="Bradley Hand" pitchFamily="2" charset="77"/>
            </a:rPr>
            <a:t>It</a:t>
          </a:r>
          <a:r>
            <a:rPr lang="it-IT" dirty="0">
              <a:latin typeface="Bradley Hand" pitchFamily="2" charset="77"/>
            </a:rPr>
            <a:t> </a:t>
          </a:r>
          <a:r>
            <a:rPr lang="it-IT" dirty="0" err="1">
              <a:latin typeface="Bradley Hand" pitchFamily="2" charset="77"/>
            </a:rPr>
            <a:t>allows</a:t>
          </a:r>
          <a:r>
            <a:rPr lang="it-IT" dirty="0">
              <a:latin typeface="Bradley Hand" pitchFamily="2" charset="77"/>
            </a:rPr>
            <a:t> </a:t>
          </a:r>
          <a:r>
            <a:rPr lang="it-IT" dirty="0" err="1">
              <a:latin typeface="Bradley Hand" pitchFamily="2" charset="77"/>
            </a:rPr>
            <a:t>you</a:t>
          </a:r>
          <a:r>
            <a:rPr lang="it-IT" dirty="0">
              <a:latin typeface="Bradley Hand" pitchFamily="2" charset="77"/>
            </a:rPr>
            <a:t> to create </a:t>
          </a:r>
          <a:r>
            <a:rPr lang="it-IT" dirty="0" err="1">
              <a:latin typeface="Bradley Hand" pitchFamily="2" charset="77"/>
            </a:rPr>
            <a:t>databases</a:t>
          </a:r>
          <a:r>
            <a:rPr lang="it-IT" dirty="0">
              <a:latin typeface="Bradley Hand" pitchFamily="2" charset="77"/>
            </a:rPr>
            <a:t> and front-end </a:t>
          </a:r>
          <a:r>
            <a:rPr lang="it-IT" dirty="0" err="1">
              <a:latin typeface="Bradley Hand" pitchFamily="2" charset="77"/>
            </a:rPr>
            <a:t>applications</a:t>
          </a:r>
          <a:endParaRPr lang="it-IT" dirty="0">
            <a:latin typeface="Bradley Hand" pitchFamily="2" charset="77"/>
          </a:endParaRPr>
        </a:p>
      </dgm:t>
    </dgm:pt>
    <dgm:pt modelId="{5CC9079A-FE38-C34B-A896-17A49E51CCBF}" type="parTrans" cxnId="{B631B104-D7B7-EF41-ACDD-5D3EB97FDB31}">
      <dgm:prSet/>
      <dgm:spPr/>
      <dgm:t>
        <a:bodyPr/>
        <a:lstStyle/>
        <a:p>
          <a:endParaRPr lang="it-IT">
            <a:latin typeface="Bradley Hand" pitchFamily="2" charset="77"/>
          </a:endParaRPr>
        </a:p>
      </dgm:t>
    </dgm:pt>
    <dgm:pt modelId="{512EFC61-5EAB-7943-8014-1F3629B06519}" type="sibTrans" cxnId="{B631B104-D7B7-EF41-ACDD-5D3EB97FDB31}">
      <dgm:prSet/>
      <dgm:spPr/>
      <dgm:t>
        <a:bodyPr/>
        <a:lstStyle/>
        <a:p>
          <a:endParaRPr lang="it-IT">
            <a:latin typeface="Bradley Hand" pitchFamily="2" charset="77"/>
          </a:endParaRPr>
        </a:p>
      </dgm:t>
    </dgm:pt>
    <dgm:pt modelId="{3BA77D20-51D5-8348-8415-6F6AAA29BAA9}">
      <dgm:prSet phldrT="[Testo]"/>
      <dgm:spPr/>
      <dgm:t>
        <a:bodyPr/>
        <a:lstStyle/>
        <a:p>
          <a:r>
            <a:rPr lang="it-IT" dirty="0">
              <a:latin typeface="Bradley Hand" pitchFamily="2" charset="77"/>
            </a:rPr>
            <a:t>ActiveX </a:t>
          </a:r>
          <a:r>
            <a:rPr lang="it-IT" dirty="0" err="1">
              <a:latin typeface="Bradley Hand" pitchFamily="2" charset="77"/>
            </a:rPr>
            <a:t>technology</a:t>
          </a:r>
          <a:r>
            <a:rPr lang="it-IT" dirty="0">
              <a:latin typeface="Bradley Hand" pitchFamily="2" charset="77"/>
            </a:rPr>
            <a:t> </a:t>
          </a:r>
          <a:r>
            <a:rPr lang="it-IT" dirty="0" err="1">
              <a:latin typeface="Bradley Hand" pitchFamily="2" charset="77"/>
            </a:rPr>
            <a:t>lets</a:t>
          </a:r>
          <a:r>
            <a:rPr lang="it-IT" dirty="0">
              <a:latin typeface="Bradley Hand" pitchFamily="2" charset="77"/>
            </a:rPr>
            <a:t> </a:t>
          </a:r>
          <a:r>
            <a:rPr lang="it-IT" dirty="0" err="1">
              <a:latin typeface="Bradley Hand" pitchFamily="2" charset="77"/>
            </a:rPr>
            <a:t>you</a:t>
          </a:r>
          <a:r>
            <a:rPr lang="it-IT" dirty="0">
              <a:latin typeface="Bradley Hand" pitchFamily="2" charset="77"/>
            </a:rPr>
            <a:t> use </a:t>
          </a:r>
          <a:r>
            <a:rPr lang="it-IT" dirty="0" err="1">
              <a:latin typeface="Bradley Hand" pitchFamily="2" charset="77"/>
            </a:rPr>
            <a:t>functionalities</a:t>
          </a:r>
          <a:r>
            <a:rPr lang="it-IT" dirty="0">
              <a:latin typeface="Bradley Hand" pitchFamily="2" charset="77"/>
            </a:rPr>
            <a:t> of </a:t>
          </a:r>
          <a:r>
            <a:rPr lang="it-IT" dirty="0" err="1">
              <a:latin typeface="Bradley Hand" pitchFamily="2" charset="77"/>
            </a:rPr>
            <a:t>other</a:t>
          </a:r>
          <a:r>
            <a:rPr lang="it-IT" dirty="0">
              <a:latin typeface="Bradley Hand" pitchFamily="2" charset="77"/>
            </a:rPr>
            <a:t> </a:t>
          </a:r>
          <a:r>
            <a:rPr lang="it-IT" dirty="0" err="1">
              <a:latin typeface="Bradley Hand" pitchFamily="2" charset="77"/>
            </a:rPr>
            <a:t>applications</a:t>
          </a:r>
          <a:r>
            <a:rPr lang="it-IT" dirty="0">
              <a:latin typeface="Bradley Hand" pitchFamily="2" charset="77"/>
            </a:rPr>
            <a:t>, </a:t>
          </a:r>
          <a:r>
            <a:rPr lang="it-IT" dirty="0" err="1">
              <a:latin typeface="Bradley Hand" pitchFamily="2" charset="77"/>
            </a:rPr>
            <a:t>like</a:t>
          </a:r>
          <a:r>
            <a:rPr lang="it-IT" dirty="0">
              <a:latin typeface="Bradley Hand" pitchFamily="2" charset="77"/>
            </a:rPr>
            <a:t> Microsoft Word or Excel </a:t>
          </a:r>
        </a:p>
      </dgm:t>
    </dgm:pt>
    <dgm:pt modelId="{B2D17023-8C86-1C40-B859-45063BFF5DB0}" type="parTrans" cxnId="{075912EF-0A10-6B42-A825-E5924F6399DA}">
      <dgm:prSet/>
      <dgm:spPr/>
      <dgm:t>
        <a:bodyPr/>
        <a:lstStyle/>
        <a:p>
          <a:endParaRPr lang="it-IT">
            <a:latin typeface="Bradley Hand" pitchFamily="2" charset="77"/>
          </a:endParaRPr>
        </a:p>
      </dgm:t>
    </dgm:pt>
    <dgm:pt modelId="{E64C1A3E-038C-5647-9042-F2D9042865C4}" type="sibTrans" cxnId="{075912EF-0A10-6B42-A825-E5924F6399DA}">
      <dgm:prSet/>
      <dgm:spPr/>
      <dgm:t>
        <a:bodyPr/>
        <a:lstStyle/>
        <a:p>
          <a:endParaRPr lang="it-IT">
            <a:latin typeface="Bradley Hand" pitchFamily="2" charset="77"/>
          </a:endParaRPr>
        </a:p>
      </dgm:t>
    </dgm:pt>
    <dgm:pt modelId="{5E0DBB7E-BB54-E64C-B953-A4CC970AE764}">
      <dgm:prSet phldrT="[Testo]"/>
      <dgm:spPr/>
      <dgm:t>
        <a:bodyPr/>
        <a:lstStyle/>
        <a:p>
          <a:r>
            <a:rPr lang="it-IT" dirty="0">
              <a:latin typeface="Bradley Hand" pitchFamily="2" charset="77"/>
            </a:rPr>
            <a:t>Internet </a:t>
          </a:r>
          <a:r>
            <a:rPr lang="it-IT" dirty="0" err="1">
              <a:latin typeface="Bradley Hand" pitchFamily="2" charset="77"/>
            </a:rPr>
            <a:t>capabilities</a:t>
          </a:r>
          <a:r>
            <a:rPr lang="it-IT" dirty="0">
              <a:latin typeface="Bradley Hand" pitchFamily="2" charset="77"/>
            </a:rPr>
            <a:t> </a:t>
          </a:r>
          <a:r>
            <a:rPr lang="it-IT" dirty="0" err="1">
              <a:latin typeface="Bradley Hand" pitchFamily="2" charset="77"/>
            </a:rPr>
            <a:t>make</a:t>
          </a:r>
          <a:r>
            <a:rPr lang="it-IT" dirty="0">
              <a:latin typeface="Bradley Hand" pitchFamily="2" charset="77"/>
            </a:rPr>
            <a:t> </a:t>
          </a:r>
          <a:r>
            <a:rPr lang="it-IT" dirty="0" err="1">
              <a:latin typeface="Bradley Hand" pitchFamily="2" charset="77"/>
            </a:rPr>
            <a:t>it</a:t>
          </a:r>
          <a:r>
            <a:rPr lang="it-IT" dirty="0">
              <a:latin typeface="Bradley Hand" pitchFamily="2" charset="77"/>
            </a:rPr>
            <a:t> easy to </a:t>
          </a:r>
          <a:r>
            <a:rPr lang="it-IT" dirty="0" err="1">
              <a:latin typeface="Bradley Hand" pitchFamily="2" charset="77"/>
            </a:rPr>
            <a:t>access</a:t>
          </a:r>
          <a:r>
            <a:rPr lang="it-IT" dirty="0">
              <a:latin typeface="Bradley Hand" pitchFamily="2" charset="77"/>
            </a:rPr>
            <a:t> </a:t>
          </a:r>
          <a:r>
            <a:rPr lang="it-IT" dirty="0" err="1">
              <a:latin typeface="Bradley Hand" pitchFamily="2" charset="77"/>
            </a:rPr>
            <a:t>documents</a:t>
          </a:r>
          <a:r>
            <a:rPr lang="it-IT" dirty="0">
              <a:latin typeface="Bradley Hand" pitchFamily="2" charset="77"/>
            </a:rPr>
            <a:t> and </a:t>
          </a:r>
          <a:r>
            <a:rPr lang="it-IT" dirty="0" err="1">
              <a:latin typeface="Bradley Hand" pitchFamily="2" charset="77"/>
            </a:rPr>
            <a:t>applications</a:t>
          </a:r>
          <a:r>
            <a:rPr lang="it-IT" dirty="0">
              <a:latin typeface="Bradley Hand" pitchFamily="2" charset="77"/>
            </a:rPr>
            <a:t> </a:t>
          </a:r>
          <a:r>
            <a:rPr lang="it-IT" dirty="0" err="1">
              <a:latin typeface="Bradley Hand" pitchFamily="2" charset="77"/>
            </a:rPr>
            <a:t>across</a:t>
          </a:r>
          <a:r>
            <a:rPr lang="it-IT" dirty="0">
              <a:latin typeface="Bradley Hand" pitchFamily="2" charset="77"/>
            </a:rPr>
            <a:t> the web</a:t>
          </a:r>
        </a:p>
      </dgm:t>
    </dgm:pt>
    <dgm:pt modelId="{1E71A2A6-7A7B-CC45-980E-424BDC6E90EB}" type="parTrans" cxnId="{16E72787-C139-0E4C-9FD9-8FC58C63D809}">
      <dgm:prSet/>
      <dgm:spPr/>
      <dgm:t>
        <a:bodyPr/>
        <a:lstStyle/>
        <a:p>
          <a:endParaRPr lang="it-IT">
            <a:latin typeface="Bradley Hand" pitchFamily="2" charset="77"/>
          </a:endParaRPr>
        </a:p>
      </dgm:t>
    </dgm:pt>
    <dgm:pt modelId="{F659AC42-08F8-2448-9071-F4F70C49BCD5}" type="sibTrans" cxnId="{16E72787-C139-0E4C-9FD9-8FC58C63D809}">
      <dgm:prSet/>
      <dgm:spPr/>
      <dgm:t>
        <a:bodyPr/>
        <a:lstStyle/>
        <a:p>
          <a:endParaRPr lang="it-IT">
            <a:latin typeface="Bradley Hand" pitchFamily="2" charset="77"/>
          </a:endParaRPr>
        </a:p>
      </dgm:t>
    </dgm:pt>
    <dgm:pt modelId="{E4DBC121-3F37-6941-BD90-E188AB214E7E}">
      <dgm:prSet/>
      <dgm:spPr/>
      <dgm:t>
        <a:bodyPr/>
        <a:lstStyle/>
        <a:p>
          <a:r>
            <a:rPr lang="it-IT" dirty="0">
              <a:latin typeface="Bradley Hand" pitchFamily="2" charset="77"/>
            </a:rPr>
            <a:t>The </a:t>
          </a:r>
          <a:r>
            <a:rPr lang="it-IT" dirty="0" err="1">
              <a:latin typeface="Bradley Hand" pitchFamily="2" charset="77"/>
            </a:rPr>
            <a:t>programmed</a:t>
          </a:r>
          <a:r>
            <a:rPr lang="it-IT" dirty="0">
              <a:latin typeface="Bradley Hand" pitchFamily="2" charset="77"/>
            </a:rPr>
            <a:t> </a:t>
          </a:r>
          <a:r>
            <a:rPr lang="it-IT" dirty="0" err="1">
              <a:latin typeface="Bradley Hand" pitchFamily="2" charset="77"/>
            </a:rPr>
            <a:t>applications</a:t>
          </a:r>
          <a:r>
            <a:rPr lang="it-IT" dirty="0">
              <a:latin typeface="Bradley Hand" pitchFamily="2" charset="77"/>
            </a:rPr>
            <a:t> are .</a:t>
          </a:r>
          <a:r>
            <a:rPr lang="it-IT" dirty="0" err="1">
              <a:latin typeface="Bradley Hand" pitchFamily="2" charset="77"/>
            </a:rPr>
            <a:t>exe</a:t>
          </a:r>
          <a:r>
            <a:rPr lang="it-IT" dirty="0">
              <a:latin typeface="Bradley Hand" pitchFamily="2" charset="77"/>
            </a:rPr>
            <a:t> </a:t>
          </a:r>
          <a:r>
            <a:rPr lang="it-IT" dirty="0" err="1">
              <a:latin typeface="Bradley Hand" pitchFamily="2" charset="77"/>
            </a:rPr>
            <a:t>files</a:t>
          </a:r>
          <a:r>
            <a:rPr lang="it-IT" dirty="0">
              <a:latin typeface="Bradley Hand" pitchFamily="2" charset="77"/>
            </a:rPr>
            <a:t> </a:t>
          </a:r>
          <a:r>
            <a:rPr lang="it-IT" dirty="0" err="1">
              <a:latin typeface="Bradley Hand" pitchFamily="2" charset="77"/>
            </a:rPr>
            <a:t>you</a:t>
          </a:r>
          <a:r>
            <a:rPr lang="it-IT" dirty="0">
              <a:latin typeface="Bradley Hand" pitchFamily="2" charset="77"/>
            </a:rPr>
            <a:t> can </a:t>
          </a:r>
          <a:r>
            <a:rPr lang="it-IT" dirty="0" err="1">
              <a:latin typeface="Bradley Hand" pitchFamily="2" charset="77"/>
            </a:rPr>
            <a:t>freely</a:t>
          </a:r>
          <a:r>
            <a:rPr lang="it-IT" dirty="0">
              <a:latin typeface="Bradley Hand" pitchFamily="2" charset="77"/>
            </a:rPr>
            <a:t> </a:t>
          </a:r>
          <a:r>
            <a:rPr lang="it-IT" dirty="0" err="1">
              <a:latin typeface="Bradley Hand" pitchFamily="2" charset="77"/>
            </a:rPr>
            <a:t>distribute</a:t>
          </a:r>
          <a:endParaRPr lang="it-IT" dirty="0">
            <a:latin typeface="Bradley Hand" pitchFamily="2" charset="77"/>
          </a:endParaRPr>
        </a:p>
      </dgm:t>
    </dgm:pt>
    <dgm:pt modelId="{4F820FEE-57A6-7F4E-A0E4-C9C0CB51297F}" type="parTrans" cxnId="{5507EC59-DFA9-944B-9501-3FAD49497B82}">
      <dgm:prSet/>
      <dgm:spPr/>
      <dgm:t>
        <a:bodyPr/>
        <a:lstStyle/>
        <a:p>
          <a:endParaRPr lang="it-IT">
            <a:latin typeface="Bradley Hand" pitchFamily="2" charset="77"/>
          </a:endParaRPr>
        </a:p>
      </dgm:t>
    </dgm:pt>
    <dgm:pt modelId="{D7E4F49F-E4E2-954F-A9B3-4E42945A0BA3}" type="sibTrans" cxnId="{5507EC59-DFA9-944B-9501-3FAD49497B82}">
      <dgm:prSet/>
      <dgm:spPr/>
      <dgm:t>
        <a:bodyPr/>
        <a:lstStyle/>
        <a:p>
          <a:endParaRPr lang="it-IT">
            <a:latin typeface="Bradley Hand" pitchFamily="2" charset="77"/>
          </a:endParaRPr>
        </a:p>
      </dgm:t>
    </dgm:pt>
    <dgm:pt modelId="{6CDCC15E-EB87-0C42-89FF-01FEAE53B423}" type="pres">
      <dgm:prSet presAssocID="{F3D365DF-9B15-9D4F-8B00-F72CD43BADDC}" presName="Name0" presStyleCnt="0">
        <dgm:presLayoutVars>
          <dgm:chMax val="7"/>
          <dgm:chPref val="7"/>
          <dgm:dir/>
        </dgm:presLayoutVars>
      </dgm:prSet>
      <dgm:spPr/>
      <dgm:t>
        <a:bodyPr/>
        <a:lstStyle/>
        <a:p>
          <a:endParaRPr lang="it-IT"/>
        </a:p>
      </dgm:t>
    </dgm:pt>
    <dgm:pt modelId="{F50B3713-4955-514C-8B0D-8DB6D3DEFDA0}" type="pres">
      <dgm:prSet presAssocID="{F3D365DF-9B15-9D4F-8B00-F72CD43BADDC}" presName="Name1" presStyleCnt="0"/>
      <dgm:spPr/>
    </dgm:pt>
    <dgm:pt modelId="{E09F5E88-10A9-E341-B597-C4279C36132D}" type="pres">
      <dgm:prSet presAssocID="{F3D365DF-9B15-9D4F-8B00-F72CD43BADDC}" presName="cycle" presStyleCnt="0"/>
      <dgm:spPr/>
    </dgm:pt>
    <dgm:pt modelId="{3637E5F6-D9C9-9848-9E8F-B0B06EC94B69}" type="pres">
      <dgm:prSet presAssocID="{F3D365DF-9B15-9D4F-8B00-F72CD43BADDC}" presName="srcNode" presStyleLbl="node1" presStyleIdx="0" presStyleCnt="4"/>
      <dgm:spPr/>
    </dgm:pt>
    <dgm:pt modelId="{A952807D-9761-1545-919D-C0259C4C9CAC}" type="pres">
      <dgm:prSet presAssocID="{F3D365DF-9B15-9D4F-8B00-F72CD43BADDC}" presName="conn" presStyleLbl="parChTrans1D2" presStyleIdx="0" presStyleCnt="1"/>
      <dgm:spPr/>
      <dgm:t>
        <a:bodyPr/>
        <a:lstStyle/>
        <a:p>
          <a:endParaRPr lang="it-IT"/>
        </a:p>
      </dgm:t>
    </dgm:pt>
    <dgm:pt modelId="{5C0FCBCE-DCED-6F40-9074-FD531AD96E44}" type="pres">
      <dgm:prSet presAssocID="{F3D365DF-9B15-9D4F-8B00-F72CD43BADDC}" presName="extraNode" presStyleLbl="node1" presStyleIdx="0" presStyleCnt="4"/>
      <dgm:spPr/>
    </dgm:pt>
    <dgm:pt modelId="{530DF071-3CFE-1F44-BCD4-07783E57293E}" type="pres">
      <dgm:prSet presAssocID="{F3D365DF-9B15-9D4F-8B00-F72CD43BADDC}" presName="dstNode" presStyleLbl="node1" presStyleIdx="0" presStyleCnt="4"/>
      <dgm:spPr/>
    </dgm:pt>
    <dgm:pt modelId="{595BBAF9-C62D-F147-AA50-9A78C91AF72D}" type="pres">
      <dgm:prSet presAssocID="{4A808C74-415C-E840-AC1C-C79AC4636F14}" presName="text_1" presStyleLbl="node1" presStyleIdx="0" presStyleCnt="4">
        <dgm:presLayoutVars>
          <dgm:bulletEnabled val="1"/>
        </dgm:presLayoutVars>
      </dgm:prSet>
      <dgm:spPr/>
      <dgm:t>
        <a:bodyPr/>
        <a:lstStyle/>
        <a:p>
          <a:endParaRPr lang="it-IT"/>
        </a:p>
      </dgm:t>
    </dgm:pt>
    <dgm:pt modelId="{5046B73F-2C34-2440-AB3C-DB0C94067B00}" type="pres">
      <dgm:prSet presAssocID="{4A808C74-415C-E840-AC1C-C79AC4636F14}" presName="accent_1" presStyleCnt="0"/>
      <dgm:spPr/>
    </dgm:pt>
    <dgm:pt modelId="{BA3421FF-9C57-604F-B016-A0802312AC2D}" type="pres">
      <dgm:prSet presAssocID="{4A808C74-415C-E840-AC1C-C79AC4636F14}" presName="accentRepeatNode" presStyleLbl="solidFgAcc1" presStyleIdx="0" presStyleCnt="4"/>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F65CBB5-D401-3F43-A626-D3CD3D604E99}" type="pres">
      <dgm:prSet presAssocID="{3BA77D20-51D5-8348-8415-6F6AAA29BAA9}" presName="text_2" presStyleLbl="node1" presStyleIdx="1" presStyleCnt="4">
        <dgm:presLayoutVars>
          <dgm:bulletEnabled val="1"/>
        </dgm:presLayoutVars>
      </dgm:prSet>
      <dgm:spPr/>
      <dgm:t>
        <a:bodyPr/>
        <a:lstStyle/>
        <a:p>
          <a:endParaRPr lang="it-IT"/>
        </a:p>
      </dgm:t>
    </dgm:pt>
    <dgm:pt modelId="{C51410F0-2038-5E41-A51F-810A322498F3}" type="pres">
      <dgm:prSet presAssocID="{3BA77D20-51D5-8348-8415-6F6AAA29BAA9}" presName="accent_2" presStyleCnt="0"/>
      <dgm:spPr/>
    </dgm:pt>
    <dgm:pt modelId="{03239E08-BD75-6A41-95BB-1BDCF03E14F7}" type="pres">
      <dgm:prSet presAssocID="{3BA77D20-51D5-8348-8415-6F6AAA29BAA9}" presName="accentRepeatNode" presStyleLbl="solidFgAcc1" presStyleIdx="1" presStyleCnt="4"/>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AE1235C-8A03-084F-88D7-9580CB6CB417}" type="pres">
      <dgm:prSet presAssocID="{5E0DBB7E-BB54-E64C-B953-A4CC970AE764}" presName="text_3" presStyleLbl="node1" presStyleIdx="2" presStyleCnt="4">
        <dgm:presLayoutVars>
          <dgm:bulletEnabled val="1"/>
        </dgm:presLayoutVars>
      </dgm:prSet>
      <dgm:spPr/>
      <dgm:t>
        <a:bodyPr/>
        <a:lstStyle/>
        <a:p>
          <a:endParaRPr lang="it-IT"/>
        </a:p>
      </dgm:t>
    </dgm:pt>
    <dgm:pt modelId="{6BF2E5E6-9621-7247-A810-32D4B3A2E865}" type="pres">
      <dgm:prSet presAssocID="{5E0DBB7E-BB54-E64C-B953-A4CC970AE764}" presName="accent_3" presStyleCnt="0"/>
      <dgm:spPr/>
    </dgm:pt>
    <dgm:pt modelId="{77181007-AEC2-D84B-B5EC-9F5544808904}" type="pres">
      <dgm:prSet presAssocID="{5E0DBB7E-BB54-E64C-B953-A4CC970AE764}" presName="accentRepeatNode" presStyleLbl="solidFgAcc1" presStyleIdx="2" presStyleCnt="4"/>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CD928F82-3C91-4B41-BFC5-8734B61AE437}" type="pres">
      <dgm:prSet presAssocID="{E4DBC121-3F37-6941-BD90-E188AB214E7E}" presName="text_4" presStyleLbl="node1" presStyleIdx="3" presStyleCnt="4">
        <dgm:presLayoutVars>
          <dgm:bulletEnabled val="1"/>
        </dgm:presLayoutVars>
      </dgm:prSet>
      <dgm:spPr/>
      <dgm:t>
        <a:bodyPr/>
        <a:lstStyle/>
        <a:p>
          <a:endParaRPr lang="it-IT"/>
        </a:p>
      </dgm:t>
    </dgm:pt>
    <dgm:pt modelId="{3515C75F-F226-B649-AADD-EDB0929ECEB7}" type="pres">
      <dgm:prSet presAssocID="{E4DBC121-3F37-6941-BD90-E188AB214E7E}" presName="accent_4" presStyleCnt="0"/>
      <dgm:spPr/>
    </dgm:pt>
    <dgm:pt modelId="{FF6AECB4-7C93-104C-878E-3FCB9A70E3A7}" type="pres">
      <dgm:prSet presAssocID="{E4DBC121-3F37-6941-BD90-E188AB214E7E}" presName="accentRepeatNode" presStyleLbl="solidFgAcc1" presStyleIdx="3" presStyleCnt="4"/>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Lst>
  <dgm:cxnLst>
    <dgm:cxn modelId="{4DAFFEA6-CEC6-7149-88AF-CCEF0B8EE9B6}" type="presOf" srcId="{5E0DBB7E-BB54-E64C-B953-A4CC970AE764}" destId="{EAE1235C-8A03-084F-88D7-9580CB6CB417}" srcOrd="0" destOrd="0" presId="urn:microsoft.com/office/officeart/2008/layout/VerticalCurvedList"/>
    <dgm:cxn modelId="{D4D347C2-B083-0549-918B-6EF2333603FF}" type="presOf" srcId="{4A808C74-415C-E840-AC1C-C79AC4636F14}" destId="{595BBAF9-C62D-F147-AA50-9A78C91AF72D}" srcOrd="0" destOrd="0" presId="urn:microsoft.com/office/officeart/2008/layout/VerticalCurvedList"/>
    <dgm:cxn modelId="{956CDDBF-C760-FC42-97CB-6E87BD6AD80C}" type="presOf" srcId="{3BA77D20-51D5-8348-8415-6F6AAA29BAA9}" destId="{6F65CBB5-D401-3F43-A626-D3CD3D604E99}" srcOrd="0" destOrd="0" presId="urn:microsoft.com/office/officeart/2008/layout/VerticalCurvedList"/>
    <dgm:cxn modelId="{B631B104-D7B7-EF41-ACDD-5D3EB97FDB31}" srcId="{F3D365DF-9B15-9D4F-8B00-F72CD43BADDC}" destId="{4A808C74-415C-E840-AC1C-C79AC4636F14}" srcOrd="0" destOrd="0" parTransId="{5CC9079A-FE38-C34B-A896-17A49E51CCBF}" sibTransId="{512EFC61-5EAB-7943-8014-1F3629B06519}"/>
    <dgm:cxn modelId="{D7C4E684-1026-1341-B313-DC24135599FA}" type="presOf" srcId="{512EFC61-5EAB-7943-8014-1F3629B06519}" destId="{A952807D-9761-1545-919D-C0259C4C9CAC}" srcOrd="0" destOrd="0" presId="urn:microsoft.com/office/officeart/2008/layout/VerticalCurvedList"/>
    <dgm:cxn modelId="{075912EF-0A10-6B42-A825-E5924F6399DA}" srcId="{F3D365DF-9B15-9D4F-8B00-F72CD43BADDC}" destId="{3BA77D20-51D5-8348-8415-6F6AAA29BAA9}" srcOrd="1" destOrd="0" parTransId="{B2D17023-8C86-1C40-B859-45063BFF5DB0}" sibTransId="{E64C1A3E-038C-5647-9042-F2D9042865C4}"/>
    <dgm:cxn modelId="{16E72787-C139-0E4C-9FD9-8FC58C63D809}" srcId="{F3D365DF-9B15-9D4F-8B00-F72CD43BADDC}" destId="{5E0DBB7E-BB54-E64C-B953-A4CC970AE764}" srcOrd="2" destOrd="0" parTransId="{1E71A2A6-7A7B-CC45-980E-424BDC6E90EB}" sibTransId="{F659AC42-08F8-2448-9071-F4F70C49BCD5}"/>
    <dgm:cxn modelId="{033D8F38-05C2-1044-9F7F-14EF71C7F6EA}" type="presOf" srcId="{F3D365DF-9B15-9D4F-8B00-F72CD43BADDC}" destId="{6CDCC15E-EB87-0C42-89FF-01FEAE53B423}" srcOrd="0" destOrd="0" presId="urn:microsoft.com/office/officeart/2008/layout/VerticalCurvedList"/>
    <dgm:cxn modelId="{0CB41A6F-1D69-994F-9290-BBDCFE0099EF}" type="presOf" srcId="{E4DBC121-3F37-6941-BD90-E188AB214E7E}" destId="{CD928F82-3C91-4B41-BFC5-8734B61AE437}" srcOrd="0" destOrd="0" presId="urn:microsoft.com/office/officeart/2008/layout/VerticalCurvedList"/>
    <dgm:cxn modelId="{5507EC59-DFA9-944B-9501-3FAD49497B82}" srcId="{F3D365DF-9B15-9D4F-8B00-F72CD43BADDC}" destId="{E4DBC121-3F37-6941-BD90-E188AB214E7E}" srcOrd="3" destOrd="0" parTransId="{4F820FEE-57A6-7F4E-A0E4-C9C0CB51297F}" sibTransId="{D7E4F49F-E4E2-954F-A9B3-4E42945A0BA3}"/>
    <dgm:cxn modelId="{34B7C1F6-4123-6141-A488-F5E98A33A59C}" type="presParOf" srcId="{6CDCC15E-EB87-0C42-89FF-01FEAE53B423}" destId="{F50B3713-4955-514C-8B0D-8DB6D3DEFDA0}" srcOrd="0" destOrd="0" presId="urn:microsoft.com/office/officeart/2008/layout/VerticalCurvedList"/>
    <dgm:cxn modelId="{A34C97DA-01F9-DB4F-BD47-35DE4CA7A359}" type="presParOf" srcId="{F50B3713-4955-514C-8B0D-8DB6D3DEFDA0}" destId="{E09F5E88-10A9-E341-B597-C4279C36132D}" srcOrd="0" destOrd="0" presId="urn:microsoft.com/office/officeart/2008/layout/VerticalCurvedList"/>
    <dgm:cxn modelId="{4C96BD70-2160-8C47-B7FD-2B3E71F19CD6}" type="presParOf" srcId="{E09F5E88-10A9-E341-B597-C4279C36132D}" destId="{3637E5F6-D9C9-9848-9E8F-B0B06EC94B69}" srcOrd="0" destOrd="0" presId="urn:microsoft.com/office/officeart/2008/layout/VerticalCurvedList"/>
    <dgm:cxn modelId="{969F6246-24DF-7049-B1E5-6C5AC6961426}" type="presParOf" srcId="{E09F5E88-10A9-E341-B597-C4279C36132D}" destId="{A952807D-9761-1545-919D-C0259C4C9CAC}" srcOrd="1" destOrd="0" presId="urn:microsoft.com/office/officeart/2008/layout/VerticalCurvedList"/>
    <dgm:cxn modelId="{5D513D8E-265C-9841-B486-432DA02BA913}" type="presParOf" srcId="{E09F5E88-10A9-E341-B597-C4279C36132D}" destId="{5C0FCBCE-DCED-6F40-9074-FD531AD96E44}" srcOrd="2" destOrd="0" presId="urn:microsoft.com/office/officeart/2008/layout/VerticalCurvedList"/>
    <dgm:cxn modelId="{0B629DDE-E68D-B145-818D-62B0B2E81143}" type="presParOf" srcId="{E09F5E88-10A9-E341-B597-C4279C36132D}" destId="{530DF071-3CFE-1F44-BCD4-07783E57293E}" srcOrd="3" destOrd="0" presId="urn:microsoft.com/office/officeart/2008/layout/VerticalCurvedList"/>
    <dgm:cxn modelId="{D002286F-0E61-884F-8D2D-E29EE90CBFA6}" type="presParOf" srcId="{F50B3713-4955-514C-8B0D-8DB6D3DEFDA0}" destId="{595BBAF9-C62D-F147-AA50-9A78C91AF72D}" srcOrd="1" destOrd="0" presId="urn:microsoft.com/office/officeart/2008/layout/VerticalCurvedList"/>
    <dgm:cxn modelId="{E64B3777-4F55-9341-8658-31FC7ACC1EF7}" type="presParOf" srcId="{F50B3713-4955-514C-8B0D-8DB6D3DEFDA0}" destId="{5046B73F-2C34-2440-AB3C-DB0C94067B00}" srcOrd="2" destOrd="0" presId="urn:microsoft.com/office/officeart/2008/layout/VerticalCurvedList"/>
    <dgm:cxn modelId="{9FB690BC-71DD-3E45-9598-A4F69DAA2C9C}" type="presParOf" srcId="{5046B73F-2C34-2440-AB3C-DB0C94067B00}" destId="{BA3421FF-9C57-604F-B016-A0802312AC2D}" srcOrd="0" destOrd="0" presId="urn:microsoft.com/office/officeart/2008/layout/VerticalCurvedList"/>
    <dgm:cxn modelId="{64377EFE-8364-6C45-B444-351637D10A05}" type="presParOf" srcId="{F50B3713-4955-514C-8B0D-8DB6D3DEFDA0}" destId="{6F65CBB5-D401-3F43-A626-D3CD3D604E99}" srcOrd="3" destOrd="0" presId="urn:microsoft.com/office/officeart/2008/layout/VerticalCurvedList"/>
    <dgm:cxn modelId="{F0AF047A-4BDF-E946-BF40-2B37F7538194}" type="presParOf" srcId="{F50B3713-4955-514C-8B0D-8DB6D3DEFDA0}" destId="{C51410F0-2038-5E41-A51F-810A322498F3}" srcOrd="4" destOrd="0" presId="urn:microsoft.com/office/officeart/2008/layout/VerticalCurvedList"/>
    <dgm:cxn modelId="{7E384BEF-5759-9146-BF56-42BC279A9670}" type="presParOf" srcId="{C51410F0-2038-5E41-A51F-810A322498F3}" destId="{03239E08-BD75-6A41-95BB-1BDCF03E14F7}" srcOrd="0" destOrd="0" presId="urn:microsoft.com/office/officeart/2008/layout/VerticalCurvedList"/>
    <dgm:cxn modelId="{45DC859B-4FB9-8546-A5A8-1DEE60F40106}" type="presParOf" srcId="{F50B3713-4955-514C-8B0D-8DB6D3DEFDA0}" destId="{EAE1235C-8A03-084F-88D7-9580CB6CB417}" srcOrd="5" destOrd="0" presId="urn:microsoft.com/office/officeart/2008/layout/VerticalCurvedList"/>
    <dgm:cxn modelId="{BF308687-92D3-334D-AFFD-DC91AE994BBF}" type="presParOf" srcId="{F50B3713-4955-514C-8B0D-8DB6D3DEFDA0}" destId="{6BF2E5E6-9621-7247-A810-32D4B3A2E865}" srcOrd="6" destOrd="0" presId="urn:microsoft.com/office/officeart/2008/layout/VerticalCurvedList"/>
    <dgm:cxn modelId="{78C1DFFE-A15E-E641-954E-C1D7D7EBF423}" type="presParOf" srcId="{6BF2E5E6-9621-7247-A810-32D4B3A2E865}" destId="{77181007-AEC2-D84B-B5EC-9F5544808904}" srcOrd="0" destOrd="0" presId="urn:microsoft.com/office/officeart/2008/layout/VerticalCurvedList"/>
    <dgm:cxn modelId="{55F52D90-6BA0-E146-ABC3-93A6F95B34CC}" type="presParOf" srcId="{F50B3713-4955-514C-8B0D-8DB6D3DEFDA0}" destId="{CD928F82-3C91-4B41-BFC5-8734B61AE437}" srcOrd="7" destOrd="0" presId="urn:microsoft.com/office/officeart/2008/layout/VerticalCurvedList"/>
    <dgm:cxn modelId="{E1E523CB-C3E8-D54B-9708-F9E9145442C6}" type="presParOf" srcId="{F50B3713-4955-514C-8B0D-8DB6D3DEFDA0}" destId="{3515C75F-F226-B649-AADD-EDB0929ECEB7}" srcOrd="8" destOrd="0" presId="urn:microsoft.com/office/officeart/2008/layout/VerticalCurvedList"/>
    <dgm:cxn modelId="{6504CA55-2BBD-234B-859C-57D9B4100D1B}" type="presParOf" srcId="{3515C75F-F226-B649-AADD-EDB0929ECEB7}" destId="{FF6AECB4-7C93-104C-878E-3FCB9A70E3A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2807D-9761-1545-919D-C0259C4C9CAC}">
      <dsp:nvSpPr>
        <dsp:cNvPr id="0" name=""/>
        <dsp:cNvSpPr/>
      </dsp:nvSpPr>
      <dsp:spPr>
        <a:xfrm>
          <a:off x="-7623461" y="-1164915"/>
          <a:ext cx="9071198" cy="9071198"/>
        </a:xfrm>
        <a:prstGeom prst="blockArc">
          <a:avLst>
            <a:gd name="adj1" fmla="val 18900000"/>
            <a:gd name="adj2" fmla="val 2700000"/>
            <a:gd name="adj3" fmla="val 238"/>
          </a:avLst>
        </a:pr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595BBAF9-C62D-F147-AA50-9A78C91AF72D}">
      <dsp:nvSpPr>
        <dsp:cNvPr id="0" name=""/>
        <dsp:cNvSpPr/>
      </dsp:nvSpPr>
      <dsp:spPr>
        <a:xfrm>
          <a:off x="757332" y="518276"/>
          <a:ext cx="7210090" cy="1037092"/>
        </a:xfrm>
        <a:prstGeom prst="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3192" tIns="53340" rIns="53340" bIns="53340" numCol="1" spcCol="1270" anchor="ctr" anchorCtr="0">
          <a:noAutofit/>
        </a:bodyPr>
        <a:lstStyle/>
        <a:p>
          <a:pPr lvl="0" algn="l" defTabSz="933450">
            <a:lnSpc>
              <a:spcPct val="90000"/>
            </a:lnSpc>
            <a:spcBef>
              <a:spcPct val="0"/>
            </a:spcBef>
            <a:spcAft>
              <a:spcPct val="35000"/>
            </a:spcAft>
          </a:pPr>
          <a:r>
            <a:rPr lang="it-IT" sz="2100" kern="1200" dirty="0" err="1">
              <a:latin typeface="Bradley Hand" pitchFamily="2" charset="77"/>
            </a:rPr>
            <a:t>It</a:t>
          </a:r>
          <a:r>
            <a:rPr lang="it-IT" sz="2100" kern="1200" dirty="0">
              <a:latin typeface="Bradley Hand" pitchFamily="2" charset="77"/>
            </a:rPr>
            <a:t> </a:t>
          </a:r>
          <a:r>
            <a:rPr lang="it-IT" sz="2100" kern="1200" dirty="0" err="1">
              <a:latin typeface="Bradley Hand" pitchFamily="2" charset="77"/>
            </a:rPr>
            <a:t>allows</a:t>
          </a:r>
          <a:r>
            <a:rPr lang="it-IT" sz="2100" kern="1200" dirty="0">
              <a:latin typeface="Bradley Hand" pitchFamily="2" charset="77"/>
            </a:rPr>
            <a:t> </a:t>
          </a:r>
          <a:r>
            <a:rPr lang="it-IT" sz="2100" kern="1200" dirty="0" err="1">
              <a:latin typeface="Bradley Hand" pitchFamily="2" charset="77"/>
            </a:rPr>
            <a:t>you</a:t>
          </a:r>
          <a:r>
            <a:rPr lang="it-IT" sz="2100" kern="1200" dirty="0">
              <a:latin typeface="Bradley Hand" pitchFamily="2" charset="77"/>
            </a:rPr>
            <a:t> to create </a:t>
          </a:r>
          <a:r>
            <a:rPr lang="it-IT" sz="2100" kern="1200" dirty="0" err="1">
              <a:latin typeface="Bradley Hand" pitchFamily="2" charset="77"/>
            </a:rPr>
            <a:t>databases</a:t>
          </a:r>
          <a:r>
            <a:rPr lang="it-IT" sz="2100" kern="1200" dirty="0">
              <a:latin typeface="Bradley Hand" pitchFamily="2" charset="77"/>
            </a:rPr>
            <a:t> and front-end </a:t>
          </a:r>
          <a:r>
            <a:rPr lang="it-IT" sz="2100" kern="1200" dirty="0" err="1">
              <a:latin typeface="Bradley Hand" pitchFamily="2" charset="77"/>
            </a:rPr>
            <a:t>applications</a:t>
          </a:r>
          <a:endParaRPr lang="it-IT" sz="2100" kern="1200" dirty="0">
            <a:latin typeface="Bradley Hand" pitchFamily="2" charset="77"/>
          </a:endParaRPr>
        </a:p>
      </dsp:txBody>
      <dsp:txXfrm>
        <a:off x="757332" y="518276"/>
        <a:ext cx="7210090" cy="1037092"/>
      </dsp:txXfrm>
    </dsp:sp>
    <dsp:sp modelId="{BA3421FF-9C57-604F-B016-A0802312AC2D}">
      <dsp:nvSpPr>
        <dsp:cNvPr id="0" name=""/>
        <dsp:cNvSpPr/>
      </dsp:nvSpPr>
      <dsp:spPr>
        <a:xfrm>
          <a:off x="109150" y="388639"/>
          <a:ext cx="1296365" cy="1296365"/>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F65CBB5-D401-3F43-A626-D3CD3D604E99}">
      <dsp:nvSpPr>
        <dsp:cNvPr id="0" name=""/>
        <dsp:cNvSpPr/>
      </dsp:nvSpPr>
      <dsp:spPr>
        <a:xfrm>
          <a:off x="1351921" y="2074184"/>
          <a:ext cx="6615501" cy="1037092"/>
        </a:xfrm>
        <a:prstGeom prst="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3192" tIns="53340" rIns="53340" bIns="53340" numCol="1" spcCol="1270" anchor="ctr" anchorCtr="0">
          <a:noAutofit/>
        </a:bodyPr>
        <a:lstStyle/>
        <a:p>
          <a:pPr lvl="0" algn="l" defTabSz="933450">
            <a:lnSpc>
              <a:spcPct val="90000"/>
            </a:lnSpc>
            <a:spcBef>
              <a:spcPct val="0"/>
            </a:spcBef>
            <a:spcAft>
              <a:spcPct val="35000"/>
            </a:spcAft>
          </a:pPr>
          <a:r>
            <a:rPr lang="it-IT" sz="2100" kern="1200" dirty="0">
              <a:latin typeface="Bradley Hand" pitchFamily="2" charset="77"/>
            </a:rPr>
            <a:t>ActiveX </a:t>
          </a:r>
          <a:r>
            <a:rPr lang="it-IT" sz="2100" kern="1200" dirty="0" err="1">
              <a:latin typeface="Bradley Hand" pitchFamily="2" charset="77"/>
            </a:rPr>
            <a:t>technology</a:t>
          </a:r>
          <a:r>
            <a:rPr lang="it-IT" sz="2100" kern="1200" dirty="0">
              <a:latin typeface="Bradley Hand" pitchFamily="2" charset="77"/>
            </a:rPr>
            <a:t> </a:t>
          </a:r>
          <a:r>
            <a:rPr lang="it-IT" sz="2100" kern="1200" dirty="0" err="1">
              <a:latin typeface="Bradley Hand" pitchFamily="2" charset="77"/>
            </a:rPr>
            <a:t>lets</a:t>
          </a:r>
          <a:r>
            <a:rPr lang="it-IT" sz="2100" kern="1200" dirty="0">
              <a:latin typeface="Bradley Hand" pitchFamily="2" charset="77"/>
            </a:rPr>
            <a:t> </a:t>
          </a:r>
          <a:r>
            <a:rPr lang="it-IT" sz="2100" kern="1200" dirty="0" err="1">
              <a:latin typeface="Bradley Hand" pitchFamily="2" charset="77"/>
            </a:rPr>
            <a:t>you</a:t>
          </a:r>
          <a:r>
            <a:rPr lang="it-IT" sz="2100" kern="1200" dirty="0">
              <a:latin typeface="Bradley Hand" pitchFamily="2" charset="77"/>
            </a:rPr>
            <a:t> use </a:t>
          </a:r>
          <a:r>
            <a:rPr lang="it-IT" sz="2100" kern="1200" dirty="0" err="1">
              <a:latin typeface="Bradley Hand" pitchFamily="2" charset="77"/>
            </a:rPr>
            <a:t>functionalities</a:t>
          </a:r>
          <a:r>
            <a:rPr lang="it-IT" sz="2100" kern="1200" dirty="0">
              <a:latin typeface="Bradley Hand" pitchFamily="2" charset="77"/>
            </a:rPr>
            <a:t> of </a:t>
          </a:r>
          <a:r>
            <a:rPr lang="it-IT" sz="2100" kern="1200" dirty="0" err="1">
              <a:latin typeface="Bradley Hand" pitchFamily="2" charset="77"/>
            </a:rPr>
            <a:t>other</a:t>
          </a:r>
          <a:r>
            <a:rPr lang="it-IT" sz="2100" kern="1200" dirty="0">
              <a:latin typeface="Bradley Hand" pitchFamily="2" charset="77"/>
            </a:rPr>
            <a:t> </a:t>
          </a:r>
          <a:r>
            <a:rPr lang="it-IT" sz="2100" kern="1200" dirty="0" err="1">
              <a:latin typeface="Bradley Hand" pitchFamily="2" charset="77"/>
            </a:rPr>
            <a:t>applications</a:t>
          </a:r>
          <a:r>
            <a:rPr lang="it-IT" sz="2100" kern="1200" dirty="0">
              <a:latin typeface="Bradley Hand" pitchFamily="2" charset="77"/>
            </a:rPr>
            <a:t>, </a:t>
          </a:r>
          <a:r>
            <a:rPr lang="it-IT" sz="2100" kern="1200" dirty="0" err="1">
              <a:latin typeface="Bradley Hand" pitchFamily="2" charset="77"/>
            </a:rPr>
            <a:t>like</a:t>
          </a:r>
          <a:r>
            <a:rPr lang="it-IT" sz="2100" kern="1200" dirty="0">
              <a:latin typeface="Bradley Hand" pitchFamily="2" charset="77"/>
            </a:rPr>
            <a:t> Microsoft Word or Excel </a:t>
          </a:r>
        </a:p>
      </dsp:txBody>
      <dsp:txXfrm>
        <a:off x="1351921" y="2074184"/>
        <a:ext cx="6615501" cy="1037092"/>
      </dsp:txXfrm>
    </dsp:sp>
    <dsp:sp modelId="{03239E08-BD75-6A41-95BB-1BDCF03E14F7}">
      <dsp:nvSpPr>
        <dsp:cNvPr id="0" name=""/>
        <dsp:cNvSpPr/>
      </dsp:nvSpPr>
      <dsp:spPr>
        <a:xfrm>
          <a:off x="703738" y="1944547"/>
          <a:ext cx="1296365" cy="1296365"/>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EAE1235C-8A03-084F-88D7-9580CB6CB417}">
      <dsp:nvSpPr>
        <dsp:cNvPr id="0" name=""/>
        <dsp:cNvSpPr/>
      </dsp:nvSpPr>
      <dsp:spPr>
        <a:xfrm>
          <a:off x="1351921" y="3630091"/>
          <a:ext cx="6615501" cy="1037092"/>
        </a:xfrm>
        <a:prstGeom prst="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3192" tIns="53340" rIns="53340" bIns="53340" numCol="1" spcCol="1270" anchor="ctr" anchorCtr="0">
          <a:noAutofit/>
        </a:bodyPr>
        <a:lstStyle/>
        <a:p>
          <a:pPr lvl="0" algn="l" defTabSz="933450">
            <a:lnSpc>
              <a:spcPct val="90000"/>
            </a:lnSpc>
            <a:spcBef>
              <a:spcPct val="0"/>
            </a:spcBef>
            <a:spcAft>
              <a:spcPct val="35000"/>
            </a:spcAft>
          </a:pPr>
          <a:r>
            <a:rPr lang="it-IT" sz="2100" kern="1200" dirty="0">
              <a:latin typeface="Bradley Hand" pitchFamily="2" charset="77"/>
            </a:rPr>
            <a:t>Internet </a:t>
          </a:r>
          <a:r>
            <a:rPr lang="it-IT" sz="2100" kern="1200" dirty="0" err="1">
              <a:latin typeface="Bradley Hand" pitchFamily="2" charset="77"/>
            </a:rPr>
            <a:t>capabilities</a:t>
          </a:r>
          <a:r>
            <a:rPr lang="it-IT" sz="2100" kern="1200" dirty="0">
              <a:latin typeface="Bradley Hand" pitchFamily="2" charset="77"/>
            </a:rPr>
            <a:t> </a:t>
          </a:r>
          <a:r>
            <a:rPr lang="it-IT" sz="2100" kern="1200" dirty="0" err="1">
              <a:latin typeface="Bradley Hand" pitchFamily="2" charset="77"/>
            </a:rPr>
            <a:t>make</a:t>
          </a:r>
          <a:r>
            <a:rPr lang="it-IT" sz="2100" kern="1200" dirty="0">
              <a:latin typeface="Bradley Hand" pitchFamily="2" charset="77"/>
            </a:rPr>
            <a:t> </a:t>
          </a:r>
          <a:r>
            <a:rPr lang="it-IT" sz="2100" kern="1200" dirty="0" err="1">
              <a:latin typeface="Bradley Hand" pitchFamily="2" charset="77"/>
            </a:rPr>
            <a:t>it</a:t>
          </a:r>
          <a:r>
            <a:rPr lang="it-IT" sz="2100" kern="1200" dirty="0">
              <a:latin typeface="Bradley Hand" pitchFamily="2" charset="77"/>
            </a:rPr>
            <a:t> easy to </a:t>
          </a:r>
          <a:r>
            <a:rPr lang="it-IT" sz="2100" kern="1200" dirty="0" err="1">
              <a:latin typeface="Bradley Hand" pitchFamily="2" charset="77"/>
            </a:rPr>
            <a:t>access</a:t>
          </a:r>
          <a:r>
            <a:rPr lang="it-IT" sz="2100" kern="1200" dirty="0">
              <a:latin typeface="Bradley Hand" pitchFamily="2" charset="77"/>
            </a:rPr>
            <a:t> </a:t>
          </a:r>
          <a:r>
            <a:rPr lang="it-IT" sz="2100" kern="1200" dirty="0" err="1">
              <a:latin typeface="Bradley Hand" pitchFamily="2" charset="77"/>
            </a:rPr>
            <a:t>documents</a:t>
          </a:r>
          <a:r>
            <a:rPr lang="it-IT" sz="2100" kern="1200" dirty="0">
              <a:latin typeface="Bradley Hand" pitchFamily="2" charset="77"/>
            </a:rPr>
            <a:t> and </a:t>
          </a:r>
          <a:r>
            <a:rPr lang="it-IT" sz="2100" kern="1200" dirty="0" err="1">
              <a:latin typeface="Bradley Hand" pitchFamily="2" charset="77"/>
            </a:rPr>
            <a:t>applications</a:t>
          </a:r>
          <a:r>
            <a:rPr lang="it-IT" sz="2100" kern="1200" dirty="0">
              <a:latin typeface="Bradley Hand" pitchFamily="2" charset="77"/>
            </a:rPr>
            <a:t> </a:t>
          </a:r>
          <a:r>
            <a:rPr lang="it-IT" sz="2100" kern="1200" dirty="0" err="1">
              <a:latin typeface="Bradley Hand" pitchFamily="2" charset="77"/>
            </a:rPr>
            <a:t>across</a:t>
          </a:r>
          <a:r>
            <a:rPr lang="it-IT" sz="2100" kern="1200" dirty="0">
              <a:latin typeface="Bradley Hand" pitchFamily="2" charset="77"/>
            </a:rPr>
            <a:t> the web</a:t>
          </a:r>
        </a:p>
      </dsp:txBody>
      <dsp:txXfrm>
        <a:off x="1351921" y="3630091"/>
        <a:ext cx="6615501" cy="1037092"/>
      </dsp:txXfrm>
    </dsp:sp>
    <dsp:sp modelId="{77181007-AEC2-D84B-B5EC-9F5544808904}">
      <dsp:nvSpPr>
        <dsp:cNvPr id="0" name=""/>
        <dsp:cNvSpPr/>
      </dsp:nvSpPr>
      <dsp:spPr>
        <a:xfrm>
          <a:off x="703738" y="3500455"/>
          <a:ext cx="1296365" cy="1296365"/>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CD928F82-3C91-4B41-BFC5-8734B61AE437}">
      <dsp:nvSpPr>
        <dsp:cNvPr id="0" name=""/>
        <dsp:cNvSpPr/>
      </dsp:nvSpPr>
      <dsp:spPr>
        <a:xfrm>
          <a:off x="757332" y="5185999"/>
          <a:ext cx="7210090" cy="1037092"/>
        </a:xfrm>
        <a:prstGeom prst="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3192" tIns="53340" rIns="53340" bIns="53340" numCol="1" spcCol="1270" anchor="ctr" anchorCtr="0">
          <a:noAutofit/>
        </a:bodyPr>
        <a:lstStyle/>
        <a:p>
          <a:pPr lvl="0" algn="l" defTabSz="933450">
            <a:lnSpc>
              <a:spcPct val="90000"/>
            </a:lnSpc>
            <a:spcBef>
              <a:spcPct val="0"/>
            </a:spcBef>
            <a:spcAft>
              <a:spcPct val="35000"/>
            </a:spcAft>
          </a:pPr>
          <a:r>
            <a:rPr lang="it-IT" sz="2100" kern="1200" dirty="0">
              <a:latin typeface="Bradley Hand" pitchFamily="2" charset="77"/>
            </a:rPr>
            <a:t>The </a:t>
          </a:r>
          <a:r>
            <a:rPr lang="it-IT" sz="2100" kern="1200" dirty="0" err="1">
              <a:latin typeface="Bradley Hand" pitchFamily="2" charset="77"/>
            </a:rPr>
            <a:t>programmed</a:t>
          </a:r>
          <a:r>
            <a:rPr lang="it-IT" sz="2100" kern="1200" dirty="0">
              <a:latin typeface="Bradley Hand" pitchFamily="2" charset="77"/>
            </a:rPr>
            <a:t> </a:t>
          </a:r>
          <a:r>
            <a:rPr lang="it-IT" sz="2100" kern="1200" dirty="0" err="1">
              <a:latin typeface="Bradley Hand" pitchFamily="2" charset="77"/>
            </a:rPr>
            <a:t>applications</a:t>
          </a:r>
          <a:r>
            <a:rPr lang="it-IT" sz="2100" kern="1200" dirty="0">
              <a:latin typeface="Bradley Hand" pitchFamily="2" charset="77"/>
            </a:rPr>
            <a:t> are .</a:t>
          </a:r>
          <a:r>
            <a:rPr lang="it-IT" sz="2100" kern="1200" dirty="0" err="1">
              <a:latin typeface="Bradley Hand" pitchFamily="2" charset="77"/>
            </a:rPr>
            <a:t>exe</a:t>
          </a:r>
          <a:r>
            <a:rPr lang="it-IT" sz="2100" kern="1200" dirty="0">
              <a:latin typeface="Bradley Hand" pitchFamily="2" charset="77"/>
            </a:rPr>
            <a:t> </a:t>
          </a:r>
          <a:r>
            <a:rPr lang="it-IT" sz="2100" kern="1200" dirty="0" err="1">
              <a:latin typeface="Bradley Hand" pitchFamily="2" charset="77"/>
            </a:rPr>
            <a:t>files</a:t>
          </a:r>
          <a:r>
            <a:rPr lang="it-IT" sz="2100" kern="1200" dirty="0">
              <a:latin typeface="Bradley Hand" pitchFamily="2" charset="77"/>
            </a:rPr>
            <a:t> </a:t>
          </a:r>
          <a:r>
            <a:rPr lang="it-IT" sz="2100" kern="1200" dirty="0" err="1">
              <a:latin typeface="Bradley Hand" pitchFamily="2" charset="77"/>
            </a:rPr>
            <a:t>you</a:t>
          </a:r>
          <a:r>
            <a:rPr lang="it-IT" sz="2100" kern="1200" dirty="0">
              <a:latin typeface="Bradley Hand" pitchFamily="2" charset="77"/>
            </a:rPr>
            <a:t> can </a:t>
          </a:r>
          <a:r>
            <a:rPr lang="it-IT" sz="2100" kern="1200" dirty="0" err="1">
              <a:latin typeface="Bradley Hand" pitchFamily="2" charset="77"/>
            </a:rPr>
            <a:t>freely</a:t>
          </a:r>
          <a:r>
            <a:rPr lang="it-IT" sz="2100" kern="1200" dirty="0">
              <a:latin typeface="Bradley Hand" pitchFamily="2" charset="77"/>
            </a:rPr>
            <a:t> </a:t>
          </a:r>
          <a:r>
            <a:rPr lang="it-IT" sz="2100" kern="1200" dirty="0" err="1">
              <a:latin typeface="Bradley Hand" pitchFamily="2" charset="77"/>
            </a:rPr>
            <a:t>distribute</a:t>
          </a:r>
          <a:endParaRPr lang="it-IT" sz="2100" kern="1200" dirty="0">
            <a:latin typeface="Bradley Hand" pitchFamily="2" charset="77"/>
          </a:endParaRPr>
        </a:p>
      </dsp:txBody>
      <dsp:txXfrm>
        <a:off x="757332" y="5185999"/>
        <a:ext cx="7210090" cy="1037092"/>
      </dsp:txXfrm>
    </dsp:sp>
    <dsp:sp modelId="{FF6AECB4-7C93-104C-878E-3FCB9A70E3A7}">
      <dsp:nvSpPr>
        <dsp:cNvPr id="0" name=""/>
        <dsp:cNvSpPr/>
      </dsp:nvSpPr>
      <dsp:spPr>
        <a:xfrm>
          <a:off x="109150" y="5056363"/>
          <a:ext cx="1296365" cy="1296365"/>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AFF075A9-79FD-4C25-8CB4-4C1C7B73C8A9}" type="datetime1">
              <a:rPr lang="it-IT" smtClean="0"/>
              <a:pPr algn="r" rtl="0"/>
              <a:t>07/12/2020</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it-IT" smtClean="0"/>
              <a:pPr algn="r" rtl="0"/>
              <a:t>‹N›</a:t>
            </a:fld>
            <a:endParaRPr lang="it-IT"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it-IT" noProof="0"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5CDC68C7-8623-4451-B071-5021073ABB13}" type="datetime1">
              <a:rPr lang="it-IT" smtClean="0"/>
              <a:pPr/>
              <a:t>07/12/2020</a:t>
            </a:fld>
            <a:endParaRPr lang="it-IT" dirty="0"/>
          </a:p>
        </p:txBody>
      </p:sp>
      <p:sp>
        <p:nvSpPr>
          <p:cNvPr id="4" name="Segnaposto immagin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it-IT" smtClean="0"/>
              <a:pPr/>
              <a:t>‹N›</a:t>
            </a:fld>
            <a:endParaRPr lang="it-IT"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47A157AA-52B0-4F49-B3D4-496D41D1B509}" type="datetime1">
              <a:rPr lang="it-IT" smtClean="0"/>
              <a:pPr/>
              <a:t>07/12/2020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142412" y="381001"/>
            <a:ext cx="1524001" cy="5638800"/>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a:xfrm>
            <a:off x="1522412" y="381001"/>
            <a:ext cx="7391399" cy="5638800"/>
          </a:xfrm>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17CA2BFF-AAA8-41C8-A69D-80CC7249AD61}" type="datetime1">
              <a:rPr lang="it-IT" smtClean="0"/>
              <a:pPr/>
              <a:t>07/12/2020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p:txBody>
          <a:bodyPr rtlCol="0"/>
          <a:lstStyle>
            <a:lvl5pPr algn="l" rtl="0">
              <a:defRPr/>
            </a:lvl5pPr>
            <a:lvl6pPr algn="l" rtl="0">
              <a:defRPr/>
            </a:lvl6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14492DBE-BBC3-4A28-A909-35593DADC5C7}" type="datetime1">
              <a:rPr lang="it-IT" smtClean="0"/>
              <a:pPr/>
              <a:t>07/12/2020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a:r>
              <a:rPr lang="it-IT" dirty="0"/>
              <a:t>Fare clic per modificare stili del testo dello schema</a:t>
            </a:r>
          </a:p>
        </p:txBody>
      </p:sp>
      <p:sp>
        <p:nvSpPr>
          <p:cNvPr id="4" name="Segnaposto data 3"/>
          <p:cNvSpPr>
            <a:spLocks noGrp="1"/>
          </p:cNvSpPr>
          <p:nvPr>
            <p:ph type="dt" sz="half" idx="10"/>
          </p:nvPr>
        </p:nvSpPr>
        <p:spPr/>
        <p:txBody>
          <a:bodyPr rtlCol="0"/>
          <a:lstStyle>
            <a:lvl1pPr>
              <a:defRPr/>
            </a:lvl1pPr>
          </a:lstStyle>
          <a:p>
            <a:fld id="{4BC4CE4E-6BDC-4433-87C5-0DA27E562036}" type="datetime1">
              <a:rPr lang="it-IT" smtClean="0"/>
              <a:pPr/>
              <a:t>07/12/2020</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hasCustomPrompt="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contenuto 3"/>
          <p:cNvSpPr>
            <a:spLocks noGrp="1"/>
          </p:cNvSpPr>
          <p:nvPr>
            <p:ph sz="half" idx="2" hasCustomPrompt="1"/>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p>
            <a:r>
              <a:rPr lang="it-IT" dirty="0"/>
              <a:t>​</a:t>
            </a:r>
            <a:fld id="{39D2C5AA-0DA3-4C59-A655-F19CFD772404}" type="datetime1">
              <a:rPr lang="it-IT" smtClean="0"/>
              <a:pPr/>
              <a:t>07/12/2020</a:t>
            </a:fld>
            <a:r>
              <a:rPr lang="it-IT" dirty="0"/>
              <a:t>​</a:t>
            </a:r>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l" rtl="0">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1522411" y="1905000"/>
            <a:ext cx="4416552" cy="762000"/>
          </a:xfrm>
        </p:spPr>
        <p:txBody>
          <a:bodyPr rtlCol="0" anchor="ctr">
            <a:noAutofit/>
          </a:bodyPr>
          <a:lstStyle>
            <a:lvl1pPr marL="0" indent="0" algn="l" rtl="0">
              <a:spcBef>
                <a:spcPts val="0"/>
              </a:spcBef>
              <a:buNone/>
              <a:defRPr sz="19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4" name="Segnaposto contenuto 3"/>
          <p:cNvSpPr>
            <a:spLocks noGrp="1"/>
          </p:cNvSpPr>
          <p:nvPr>
            <p:ph sz="half" idx="2" hasCustomPrompt="1"/>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hasCustomPrompt="1"/>
          </p:nvPr>
        </p:nvSpPr>
        <p:spPr>
          <a:xfrm>
            <a:off x="6249861" y="1905000"/>
            <a:ext cx="4416552" cy="762000"/>
          </a:xfrm>
        </p:spPr>
        <p:txBody>
          <a:bodyPr rtlCol="0" anchor="ctr">
            <a:noAutofit/>
          </a:bodyPr>
          <a:lstStyle>
            <a:lvl1pPr marL="0" indent="0" algn="l" rtl="0">
              <a:spcBef>
                <a:spcPts val="0"/>
              </a:spcBef>
              <a:buNone/>
              <a:defRPr sz="19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6" name="Segnaposto contenuto 5"/>
          <p:cNvSpPr>
            <a:spLocks noGrp="1"/>
          </p:cNvSpPr>
          <p:nvPr>
            <p:ph sz="quarter" idx="4" hasCustomPrompt="1"/>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r>
              <a:rPr lang="it-IT" dirty="0"/>
              <a:t>​</a:t>
            </a:r>
            <a:fld id="{4477D747-ABC6-40AC-BC57-34748F6F8724}" type="datetime1">
              <a:rPr lang="it-IT" smtClean="0"/>
              <a:pPr/>
              <a:t>07/12/2020</a:t>
            </a:fld>
            <a:r>
              <a:rPr lang="it-IT" dirty="0"/>
              <a:t>​</a:t>
            </a:r>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lvl1pPr>
              <a:defRPr/>
            </a:lvl1pPr>
          </a:lstStyle>
          <a:p>
            <a:fld id="{5BDDA3C6-2C05-43C6-8484-28141B203A86}" type="datetime1">
              <a:rPr lang="it-IT" smtClean="0"/>
              <a:pPr/>
              <a:t>07/12/2020</a:t>
            </a:fld>
            <a:endParaRPr lang="it-IT"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bg>
      <p:bgPr>
        <a:solidFill>
          <a:schemeClr val="bg2"/>
        </a:solidFill>
        <a:effectLst/>
      </p:bgPr>
    </p:bg>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defRPr/>
            </a:lvl1pPr>
          </a:lstStyle>
          <a:p>
            <a:fld id="{ED9ACCD4-0230-4FDA-A408-AA7014F12B43}" type="datetime1">
              <a:rPr lang="it-IT" smtClean="0"/>
              <a:pPr/>
              <a:t>07/12/2020</a:t>
            </a:fld>
            <a:endParaRPr lang="it-IT"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55604" y="1905000"/>
            <a:ext cx="3596607" cy="2667000"/>
          </a:xfrm>
        </p:spPr>
        <p:txBody>
          <a:bodyPr rtlCol="0" anchor="b">
            <a:noAutofit/>
          </a:bodyPr>
          <a:lstStyle>
            <a:lvl1pPr algn="l" rtl="0">
              <a:lnSpc>
                <a:spcPct val="90000"/>
              </a:lnSpc>
              <a:defRPr sz="3600" b="0" baseline="0">
                <a:solidFill>
                  <a:schemeClr val="tx1"/>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E75BD336-A561-42D4-B53C-C768C8AFC1F4}" type="datetime1">
              <a:rPr lang="it-IT" smtClean="0"/>
              <a:pPr/>
              <a:t>07/12/2020</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t>‹N›</a:t>
            </a:fld>
            <a:endParaRPr lang="it-IT"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55604" y="1905000"/>
            <a:ext cx="3596607" cy="2667000"/>
          </a:xfrm>
        </p:spPr>
        <p:txBody>
          <a:bodyPr rtlCol="0" anchor="b">
            <a:normAutofit/>
          </a:bodyPr>
          <a:lstStyle>
            <a:lvl1pPr algn="l" rtl="0">
              <a:lnSpc>
                <a:spcPct val="90000"/>
              </a:lnSpc>
              <a:defRPr sz="3600" b="0" i="0" baseline="0">
                <a:solidFill>
                  <a:schemeClr val="tx1"/>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63A98978-DDCB-4322-90DA-759B156EAB4D}" type="datetime1">
              <a:rPr lang="it-IT" smtClean="0"/>
              <a:pPr/>
              <a:t>07/12/2020</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2A013F82-EE5E-44EE-A61D-E31C6657F26F}" type="slidenum">
              <a:rPr lang="it-IT" noProof="0" smtClean="0"/>
              <a:pPr rtl="0"/>
              <a:t>‹N›</a:t>
            </a:fld>
            <a:endParaRPr lang="it-IT"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38FDDE53-CDF8-4A6F-B68E-C9BDF459CFED}" type="datetime1">
              <a:rPr lang="it-IT" smtClean="0"/>
              <a:pPr/>
              <a:t>07/12/2020</a:t>
            </a:fld>
            <a:endParaRPr lang="it-IT" dirty="0"/>
          </a:p>
        </p:txBody>
      </p:sp>
      <p:sp>
        <p:nvSpPr>
          <p:cNvPr id="5" name="Segnaposto piè di pagina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it-IT" noProof="0" dirty="0"/>
          </a:p>
        </p:txBody>
      </p:sp>
      <p:sp>
        <p:nvSpPr>
          <p:cNvPr id="6" name="Segnaposto numero diapositiva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it-IT" smtClean="0"/>
              <a:pPr/>
              <a:t>‹N›</a:t>
            </a:fld>
            <a:endParaRPr lang="it-IT"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5039345" y="404664"/>
            <a:ext cx="3791371" cy="936104"/>
          </a:xfrm>
        </p:spPr>
        <p:txBody>
          <a:bodyPr rtlCol="0">
            <a:normAutofit/>
          </a:bodyPr>
          <a:lstStyle/>
          <a:p>
            <a:r>
              <a:rPr lang="en-GB" sz="1400" dirty="0"/>
              <a:t>Erasmus+ Program – Strategic Partnership</a:t>
            </a:r>
            <a:r>
              <a:rPr lang="it-IT" sz="1400" dirty="0"/>
              <a:t/>
            </a:r>
            <a:br>
              <a:rPr lang="it-IT" sz="1400" dirty="0"/>
            </a:br>
            <a:r>
              <a:rPr lang="en-GB" sz="1400" dirty="0"/>
              <a:t>Project Nr: 2018-1-RO01-KA229-049348_1</a:t>
            </a:r>
            <a:r>
              <a:rPr lang="it-IT" sz="1400" dirty="0"/>
              <a:t/>
            </a:r>
            <a:br>
              <a:rPr lang="it-IT" sz="1400" dirty="0"/>
            </a:br>
            <a:endParaRPr lang="en-US" sz="1400" dirty="0"/>
          </a:p>
        </p:txBody>
      </p:sp>
      <p:sp>
        <p:nvSpPr>
          <p:cNvPr id="4" name="Sottotitolo 3"/>
          <p:cNvSpPr>
            <a:spLocks noGrp="1"/>
          </p:cNvSpPr>
          <p:nvPr>
            <p:ph type="subTitle" idx="1"/>
          </p:nvPr>
        </p:nvSpPr>
        <p:spPr>
          <a:xfrm>
            <a:off x="765820" y="1628800"/>
            <a:ext cx="10369152" cy="432048"/>
          </a:xfrm>
        </p:spPr>
        <p:txBody>
          <a:bodyPr rtlCol="0">
            <a:normAutofit fontScale="92500" lnSpcReduction="20000"/>
          </a:bodyPr>
          <a:lstStyle/>
          <a:p>
            <a:pPr algn="ctr"/>
            <a:r>
              <a:rPr lang="en-US" sz="1200" b="1" dirty="0"/>
              <a:t>”THE ROLE OF ICT TOOLS IN MOTIVATING LEARNING AND INCREASING THE QULAITY OF EDUCATION”</a:t>
            </a:r>
            <a:endParaRPr lang="it-IT" sz="1200" dirty="0"/>
          </a:p>
          <a:p>
            <a:pPr rtl="0"/>
            <a:r>
              <a:rPr lang="it" dirty="0" smtClean="0"/>
              <a:t>             </a:t>
            </a:r>
            <a:endParaRPr lang="it-IT" dirty="0"/>
          </a:p>
        </p:txBody>
      </p:sp>
      <p:pic>
        <p:nvPicPr>
          <p:cNvPr id="8" name="Immagine 7">
            <a:extLst>
              <a:ext uri="{FF2B5EF4-FFF2-40B4-BE49-F238E27FC236}">
                <a16:creationId xmlns:a16="http://schemas.microsoft.com/office/drawing/2014/main" id="{21EB823C-D4D7-8A4D-A3F0-B38C0193E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100" y="1556792"/>
            <a:ext cx="4176464" cy="3538756"/>
          </a:xfrm>
          <a:prstGeom prst="rect">
            <a:avLst/>
          </a:prstGeom>
        </p:spPr>
      </p:pic>
      <p:pic>
        <p:nvPicPr>
          <p:cNvPr id="9" name="Picture 1" descr="https://media1.picsearch.com/is?AGEMy7wvtJYvDtZV7kkuoycjLIbdrPlgvFo_pBph3QA&amp;height=97"/>
          <p:cNvPicPr/>
          <p:nvPr/>
        </p:nvPicPr>
        <p:blipFill>
          <a:blip r:embed="rId3" cstate="print"/>
          <a:srcRect/>
          <a:stretch>
            <a:fillRect/>
          </a:stretch>
        </p:blipFill>
        <p:spPr bwMode="auto">
          <a:xfrm>
            <a:off x="2926060" y="532283"/>
            <a:ext cx="1847850" cy="685800"/>
          </a:xfrm>
          <a:prstGeom prst="rect">
            <a:avLst/>
          </a:prstGeom>
          <a:noFill/>
        </p:spPr>
      </p:pic>
      <p:sp>
        <p:nvSpPr>
          <p:cNvPr id="2" name="CasellaDiTesto 1"/>
          <p:cNvSpPr txBox="1"/>
          <p:nvPr/>
        </p:nvSpPr>
        <p:spPr>
          <a:xfrm>
            <a:off x="621804" y="5157192"/>
            <a:ext cx="8928992" cy="1200329"/>
          </a:xfrm>
          <a:prstGeom prst="rect">
            <a:avLst/>
          </a:prstGeom>
          <a:noFill/>
        </p:spPr>
        <p:txBody>
          <a:bodyPr wrap="square" rtlCol="0">
            <a:spAutoFit/>
          </a:bodyPr>
          <a:lstStyle/>
          <a:p>
            <a:r>
              <a:rPr lang="en-GB" i="1" dirty="0"/>
              <a:t>"Material produced with the financial support of the European Commission. The content of this material is the exclusive responsibility of the authors, and the National Agency and the European Commission are not responsible for how the content of the information will be used</a:t>
            </a:r>
            <a:r>
              <a:rPr lang="en-GB" i="1" dirty="0" smtClean="0"/>
              <a:t>."</a:t>
            </a:r>
            <a:endParaRPr lang="it-IT" dirty="0"/>
          </a:p>
          <a:p>
            <a:endParaRPr lang="it-IT" dirty="0"/>
          </a:p>
        </p:txBody>
      </p:sp>
    </p:spTree>
    <p:extLst>
      <p:ext uri="{BB962C8B-B14F-4D97-AF65-F5344CB8AC3E}">
        <p14:creationId xmlns:p14="http://schemas.microsoft.com/office/powerpoint/2010/main" val="820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 fisica.mov" descr="REC fisica.mov">
            <a:hlinkClick r:id="" action="ppaction://media"/>
            <a:extLst>
              <a:ext uri="{FF2B5EF4-FFF2-40B4-BE49-F238E27FC236}">
                <a16:creationId xmlns:a16="http://schemas.microsoft.com/office/drawing/2014/main" id="{A76D33CE-C844-D44D-8FF4-2F37938AFA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852" y="224644"/>
            <a:ext cx="10081120" cy="6408712"/>
          </a:xfrm>
        </p:spPr>
      </p:pic>
    </p:spTree>
    <p:extLst>
      <p:ext uri="{BB962C8B-B14F-4D97-AF65-F5344CB8AC3E}">
        <p14:creationId xmlns:p14="http://schemas.microsoft.com/office/powerpoint/2010/main" val="11984503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A2FAFB-DA56-8943-AFD7-587B93EC6961}"/>
              </a:ext>
            </a:extLst>
          </p:cNvPr>
          <p:cNvSpPr>
            <a:spLocks noGrp="1"/>
          </p:cNvSpPr>
          <p:nvPr>
            <p:ph type="title"/>
          </p:nvPr>
        </p:nvSpPr>
        <p:spPr>
          <a:xfrm>
            <a:off x="-2176900" y="457137"/>
            <a:ext cx="9144001" cy="1371600"/>
          </a:xfrm>
        </p:spPr>
        <p:txBody>
          <a:bodyPr>
            <a:normAutofit/>
          </a:bodyPr>
          <a:lstStyle/>
          <a:p>
            <a:pPr algn="ctr"/>
            <a:r>
              <a:rPr lang="it-IT" sz="6600" b="1" spc="0" dirty="0">
                <a:ln w="22225">
                  <a:solidFill>
                    <a:schemeClr val="accent2"/>
                  </a:solidFill>
                  <a:prstDash val="solid"/>
                </a:ln>
                <a:solidFill>
                  <a:schemeClr val="accent2">
                    <a:lumMod val="40000"/>
                    <a:lumOff val="60000"/>
                  </a:schemeClr>
                </a:solidFill>
              </a:rPr>
              <a:t>The end </a:t>
            </a:r>
          </a:p>
        </p:txBody>
      </p:sp>
      <p:sp>
        <p:nvSpPr>
          <p:cNvPr id="3" name="Segnaposto contenuto 2">
            <a:extLst>
              <a:ext uri="{FF2B5EF4-FFF2-40B4-BE49-F238E27FC236}">
                <a16:creationId xmlns:a16="http://schemas.microsoft.com/office/drawing/2014/main" id="{7F13E067-88F3-CB48-83D0-B80DAD8A133D}"/>
              </a:ext>
            </a:extLst>
          </p:cNvPr>
          <p:cNvSpPr>
            <a:spLocks noGrp="1"/>
          </p:cNvSpPr>
          <p:nvPr>
            <p:ph idx="1"/>
          </p:nvPr>
        </p:nvSpPr>
        <p:spPr>
          <a:xfrm>
            <a:off x="685164" y="1754616"/>
            <a:ext cx="3419871" cy="443881"/>
          </a:xfrm>
        </p:spPr>
        <p:txBody>
          <a:bodyPr>
            <a:normAutofit/>
          </a:bodyPr>
          <a:lstStyle/>
          <a:p>
            <a:pPr marL="0" indent="0">
              <a:buNone/>
            </a:pPr>
            <a:r>
              <a:rPr lang="it-IT" b="1" i="1" dirty="0" err="1"/>
              <a:t>Thanks</a:t>
            </a:r>
            <a:r>
              <a:rPr lang="it-IT" b="1" i="1" dirty="0"/>
              <a:t> for the </a:t>
            </a:r>
            <a:r>
              <a:rPr lang="it-IT" b="1" i="1" dirty="0" err="1"/>
              <a:t>attention</a:t>
            </a:r>
            <a:endParaRPr lang="it-IT" b="1" i="1" dirty="0"/>
          </a:p>
        </p:txBody>
      </p:sp>
      <p:pic>
        <p:nvPicPr>
          <p:cNvPr id="4" name="Immagine 3">
            <a:extLst>
              <a:ext uri="{FF2B5EF4-FFF2-40B4-BE49-F238E27FC236}">
                <a16:creationId xmlns:a16="http://schemas.microsoft.com/office/drawing/2014/main" id="{A23ADB2A-E224-E64D-9E34-E912722AB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9563" y="457137"/>
            <a:ext cx="5912855" cy="5010016"/>
          </a:xfrm>
          <a:prstGeom prst="rect">
            <a:avLst/>
          </a:prstGeom>
        </p:spPr>
      </p:pic>
      <p:pic>
        <p:nvPicPr>
          <p:cNvPr id="5" name="Immagine 4">
            <a:extLst>
              <a:ext uri="{FF2B5EF4-FFF2-40B4-BE49-F238E27FC236}">
                <a16:creationId xmlns:a16="http://schemas.microsoft.com/office/drawing/2014/main" id="{5CB78E6F-0668-4440-9BEA-8C29F1B9D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077" y="294269"/>
            <a:ext cx="2464668" cy="821556"/>
          </a:xfrm>
          <a:prstGeom prst="rect">
            <a:avLst/>
          </a:prstGeom>
        </p:spPr>
      </p:pic>
      <p:pic>
        <p:nvPicPr>
          <p:cNvPr id="6" name="Immagine 5">
            <a:extLst>
              <a:ext uri="{FF2B5EF4-FFF2-40B4-BE49-F238E27FC236}">
                <a16:creationId xmlns:a16="http://schemas.microsoft.com/office/drawing/2014/main" id="{13948A4B-EE95-C74C-A73D-649124C47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229" y="5044969"/>
            <a:ext cx="3717669" cy="1409616"/>
          </a:xfrm>
          <a:prstGeom prst="rect">
            <a:avLst/>
          </a:prstGeom>
        </p:spPr>
      </p:pic>
      <p:sp>
        <p:nvSpPr>
          <p:cNvPr id="7" name="Segnaposto contenuto 2">
            <a:extLst>
              <a:ext uri="{FF2B5EF4-FFF2-40B4-BE49-F238E27FC236}">
                <a16:creationId xmlns:a16="http://schemas.microsoft.com/office/drawing/2014/main" id="{C69A1659-D932-7846-B9BE-3F6F934F8409}"/>
              </a:ext>
            </a:extLst>
          </p:cNvPr>
          <p:cNvSpPr txBox="1">
            <a:spLocks/>
          </p:cNvSpPr>
          <p:nvPr/>
        </p:nvSpPr>
        <p:spPr>
          <a:xfrm>
            <a:off x="7724141" y="5778228"/>
            <a:ext cx="3419871" cy="44388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it-IT" b="1" i="1" dirty="0"/>
              <a:t>Emanuele Nasso</a:t>
            </a:r>
          </a:p>
        </p:txBody>
      </p:sp>
      <p:sp>
        <p:nvSpPr>
          <p:cNvPr id="8" name="Segnaposto contenuto 2">
            <a:extLst>
              <a:ext uri="{FF2B5EF4-FFF2-40B4-BE49-F238E27FC236}">
                <a16:creationId xmlns:a16="http://schemas.microsoft.com/office/drawing/2014/main" id="{627B7F3B-8380-0649-93E1-1385A0B52617}"/>
              </a:ext>
            </a:extLst>
          </p:cNvPr>
          <p:cNvSpPr txBox="1">
            <a:spLocks/>
          </p:cNvSpPr>
          <p:nvPr/>
        </p:nvSpPr>
        <p:spPr>
          <a:xfrm>
            <a:off x="9120646" y="4823028"/>
            <a:ext cx="3419871" cy="443881"/>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it-IT" b="1" i="1" dirty="0"/>
              <a:t>Giorgia Marzano</a:t>
            </a:r>
          </a:p>
        </p:txBody>
      </p:sp>
    </p:spTree>
    <p:extLst>
      <p:ext uri="{BB962C8B-B14F-4D97-AF65-F5344CB8AC3E}">
        <p14:creationId xmlns:p14="http://schemas.microsoft.com/office/powerpoint/2010/main" val="49571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809600" y="474896"/>
            <a:ext cx="8229600" cy="1883909"/>
          </a:xfrm>
        </p:spPr>
        <p:txBody>
          <a:bodyPr rtlCol="0"/>
          <a:lstStyle/>
          <a:p>
            <a:pPr rtl="0"/>
            <a:r>
              <a:rPr lang="it" dirty="0"/>
              <a:t>Visual Basic for Applications</a:t>
            </a:r>
            <a:endParaRPr lang="en-US" dirty="0"/>
          </a:p>
        </p:txBody>
      </p:sp>
      <p:sp>
        <p:nvSpPr>
          <p:cNvPr id="4" name="Sottotitolo 3"/>
          <p:cNvSpPr>
            <a:spLocks noGrp="1"/>
          </p:cNvSpPr>
          <p:nvPr>
            <p:ph type="subTitle" idx="1"/>
          </p:nvPr>
        </p:nvSpPr>
        <p:spPr>
          <a:xfrm>
            <a:off x="909836" y="2607725"/>
            <a:ext cx="8229600" cy="1219200"/>
          </a:xfrm>
        </p:spPr>
        <p:txBody>
          <a:bodyPr rtlCol="0"/>
          <a:lstStyle/>
          <a:p>
            <a:pPr rtl="0"/>
            <a:r>
              <a:rPr lang="it" dirty="0"/>
              <a:t>What iT IS</a:t>
            </a:r>
          </a:p>
          <a:p>
            <a:pPr rtl="0"/>
            <a:endParaRPr lang="it" dirty="0"/>
          </a:p>
          <a:p>
            <a:pPr rtl="0"/>
            <a:r>
              <a:rPr lang="it" dirty="0"/>
              <a:t>HOW to use it</a:t>
            </a:r>
          </a:p>
          <a:p>
            <a:pPr rtl="0"/>
            <a:r>
              <a:rPr lang="it" dirty="0"/>
              <a:t>             </a:t>
            </a:r>
            <a:endParaRPr lang="it-IT" dirty="0"/>
          </a:p>
        </p:txBody>
      </p:sp>
      <p:pic>
        <p:nvPicPr>
          <p:cNvPr id="7" name="Immagine 6">
            <a:extLst>
              <a:ext uri="{FF2B5EF4-FFF2-40B4-BE49-F238E27FC236}">
                <a16:creationId xmlns:a16="http://schemas.microsoft.com/office/drawing/2014/main" id="{FECB2B7A-BA8D-AB4A-BBB7-F9E003116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828" y="4439881"/>
            <a:ext cx="4968552" cy="1883909"/>
          </a:xfrm>
          <a:prstGeom prst="rect">
            <a:avLst/>
          </a:prstGeom>
        </p:spPr>
      </p:pic>
      <p:pic>
        <p:nvPicPr>
          <p:cNvPr id="13" name="Immagine 12">
            <a:extLst>
              <a:ext uri="{FF2B5EF4-FFF2-40B4-BE49-F238E27FC236}">
                <a16:creationId xmlns:a16="http://schemas.microsoft.com/office/drawing/2014/main" id="{CC220175-94B5-2D44-99F1-62FAF4A60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796" y="269652"/>
            <a:ext cx="2464668" cy="821556"/>
          </a:xfrm>
          <a:prstGeom prst="rect">
            <a:avLst/>
          </a:prstGeom>
        </p:spPr>
      </p:pic>
      <p:pic>
        <p:nvPicPr>
          <p:cNvPr id="8" name="Immagine 7">
            <a:extLst>
              <a:ext uri="{FF2B5EF4-FFF2-40B4-BE49-F238E27FC236}">
                <a16:creationId xmlns:a16="http://schemas.microsoft.com/office/drawing/2014/main" id="{21EB823C-D4D7-8A4D-A3F0-B38C0193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278" y="1364895"/>
            <a:ext cx="5777036" cy="4894935"/>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e 10">
            <a:extLst>
              <a:ext uri="{FF2B5EF4-FFF2-40B4-BE49-F238E27FC236}">
                <a16:creationId xmlns:a16="http://schemas.microsoft.com/office/drawing/2014/main" id="{7142A580-F25E-1740-807A-875DAC68EAE2}"/>
              </a:ext>
            </a:extLst>
          </p:cNvPr>
          <p:cNvSpPr/>
          <p:nvPr/>
        </p:nvSpPr>
        <p:spPr>
          <a:xfrm>
            <a:off x="2779632" y="3068960"/>
            <a:ext cx="3456384" cy="1368152"/>
          </a:xfrm>
          <a:prstGeom prst="ellipse">
            <a:avLst/>
          </a:prstGeom>
          <a:noFill/>
          <a:ln w="571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it-IT"/>
          </a:p>
        </p:txBody>
      </p:sp>
      <p:sp>
        <p:nvSpPr>
          <p:cNvPr id="7" name="CasellaDiTesto 6">
            <a:extLst>
              <a:ext uri="{FF2B5EF4-FFF2-40B4-BE49-F238E27FC236}">
                <a16:creationId xmlns:a16="http://schemas.microsoft.com/office/drawing/2014/main" id="{C3B3CEB0-0101-AC4F-9E0C-100695FEC364}"/>
              </a:ext>
            </a:extLst>
          </p:cNvPr>
          <p:cNvSpPr txBox="1"/>
          <p:nvPr/>
        </p:nvSpPr>
        <p:spPr>
          <a:xfrm>
            <a:off x="909836" y="558295"/>
            <a:ext cx="10607358" cy="771346"/>
          </a:xfrm>
          <a:prstGeom prst="snip2DiagRect">
            <a:avLst/>
          </a:prstGeom>
          <a:ln w="28575">
            <a:solidFill>
              <a:schemeClr val="accent4"/>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a:ln>
                  <a:solidFill>
                    <a:schemeClr val="accent4"/>
                  </a:solidFill>
                </a:ln>
                <a:latin typeface="Times New Roman" panose="02020603050405020304" pitchFamily="18" charset="0"/>
                <a:cs typeface="Times New Roman" panose="02020603050405020304" pitchFamily="18" charset="0"/>
              </a:rPr>
              <a:t>Visual Basic </a:t>
            </a:r>
            <a:r>
              <a:rPr lang="it-IT" dirty="0" err="1">
                <a:ln>
                  <a:solidFill>
                    <a:schemeClr val="bg1"/>
                  </a:solidFill>
                </a:ln>
                <a:latin typeface="Times New Roman" panose="02020603050405020304" pitchFamily="18" charset="0"/>
                <a:cs typeface="Times New Roman" panose="02020603050405020304" pitchFamily="18" charset="0"/>
              </a:rPr>
              <a:t>is</a:t>
            </a:r>
            <a:r>
              <a:rPr lang="it-IT" dirty="0">
                <a:ln>
                  <a:solidFill>
                    <a:schemeClr val="bg1"/>
                  </a:solidFill>
                </a:ln>
                <a:latin typeface="Times New Roman" panose="02020603050405020304" pitchFamily="18" charset="0"/>
                <a:cs typeface="Times New Roman" panose="02020603050405020304" pitchFamily="18" charset="0"/>
              </a:rPr>
              <a:t> a </a:t>
            </a:r>
            <a:r>
              <a:rPr lang="it-IT" dirty="0" err="1">
                <a:ln>
                  <a:solidFill>
                    <a:schemeClr val="bg1"/>
                  </a:solidFill>
                </a:ln>
                <a:latin typeface="Times New Roman" panose="02020603050405020304" pitchFamily="18" charset="0"/>
                <a:cs typeface="Times New Roman" panose="02020603050405020304" pitchFamily="18" charset="0"/>
              </a:rPr>
              <a:t>third</a:t>
            </a:r>
            <a:r>
              <a:rPr lang="it-IT" dirty="0">
                <a:ln>
                  <a:solidFill>
                    <a:schemeClr val="bg1"/>
                  </a:solidFill>
                </a:ln>
                <a:latin typeface="Times New Roman" panose="02020603050405020304" pitchFamily="18" charset="0"/>
                <a:cs typeface="Times New Roman" panose="02020603050405020304" pitchFamily="18" charset="0"/>
              </a:rPr>
              <a:t>-generation </a:t>
            </a:r>
            <a:r>
              <a:rPr lang="it-IT" dirty="0" err="1">
                <a:ln>
                  <a:solidFill>
                    <a:schemeClr val="bg1"/>
                  </a:solidFill>
                </a:ln>
                <a:latin typeface="Times New Roman" panose="02020603050405020304" pitchFamily="18" charset="0"/>
                <a:cs typeface="Times New Roman" panose="02020603050405020304" pitchFamily="18" charset="0"/>
              </a:rPr>
              <a:t>event-driven</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programming</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language</a:t>
            </a:r>
            <a:r>
              <a:rPr lang="it-IT" dirty="0">
                <a:ln>
                  <a:solidFill>
                    <a:schemeClr val="bg1"/>
                  </a:solidFill>
                </a:ln>
                <a:latin typeface="Times New Roman" panose="02020603050405020304" pitchFamily="18" charset="0"/>
                <a:cs typeface="Times New Roman" panose="02020603050405020304" pitchFamily="18" charset="0"/>
              </a:rPr>
              <a:t> from </a:t>
            </a:r>
            <a:r>
              <a:rPr lang="it-IT" dirty="0">
                <a:ln>
                  <a:solidFill>
                    <a:schemeClr val="accent4"/>
                  </a:solidFill>
                </a:ln>
                <a:latin typeface="Times New Roman" panose="02020603050405020304" pitchFamily="18" charset="0"/>
                <a:cs typeface="Times New Roman" panose="02020603050405020304" pitchFamily="18" charset="0"/>
              </a:rPr>
              <a:t>Microsoft</a:t>
            </a:r>
            <a:r>
              <a:rPr lang="it-IT" dirty="0">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known</a:t>
            </a:r>
            <a:r>
              <a:rPr lang="it-IT" dirty="0">
                <a:ln>
                  <a:solidFill>
                    <a:schemeClr val="bg1"/>
                  </a:solidFill>
                </a:ln>
                <a:latin typeface="Times New Roman" panose="02020603050405020304" pitchFamily="18" charset="0"/>
                <a:cs typeface="Times New Roman" panose="02020603050405020304" pitchFamily="18" charset="0"/>
              </a:rPr>
              <a:t> for </a:t>
            </a:r>
            <a:r>
              <a:rPr lang="it-IT" dirty="0" err="1">
                <a:ln>
                  <a:solidFill>
                    <a:schemeClr val="bg1"/>
                  </a:solidFill>
                </a:ln>
                <a:latin typeface="Times New Roman" panose="02020603050405020304" pitchFamily="18" charset="0"/>
                <a:cs typeface="Times New Roman" panose="02020603050405020304" pitchFamily="18" charset="0"/>
              </a:rPr>
              <a:t>its</a:t>
            </a:r>
            <a:r>
              <a:rPr lang="it-IT" dirty="0">
                <a:ln>
                  <a:solidFill>
                    <a:schemeClr val="bg1"/>
                  </a:solidFill>
                </a:ln>
                <a:latin typeface="Times New Roman" panose="02020603050405020304" pitchFamily="18" charset="0"/>
                <a:cs typeface="Times New Roman" panose="02020603050405020304" pitchFamily="18" charset="0"/>
              </a:rPr>
              <a:t> Component Object Model (COM) </a:t>
            </a:r>
            <a:r>
              <a:rPr lang="it-IT" dirty="0" err="1">
                <a:ln>
                  <a:solidFill>
                    <a:schemeClr val="bg1"/>
                  </a:solidFill>
                </a:ln>
                <a:latin typeface="Times New Roman" panose="02020603050405020304" pitchFamily="18" charset="0"/>
                <a:cs typeface="Times New Roman" panose="02020603050405020304" pitchFamily="18" charset="0"/>
              </a:rPr>
              <a:t>programming</a:t>
            </a:r>
            <a:r>
              <a:rPr lang="it-IT" dirty="0">
                <a:ln>
                  <a:solidFill>
                    <a:schemeClr val="bg1"/>
                  </a:solidFill>
                </a:ln>
                <a:latin typeface="Times New Roman" panose="02020603050405020304" pitchFamily="18" charset="0"/>
                <a:cs typeface="Times New Roman" panose="02020603050405020304" pitchFamily="18" charset="0"/>
              </a:rPr>
              <a:t> model first </a:t>
            </a:r>
            <a:r>
              <a:rPr lang="it-IT" dirty="0" err="1">
                <a:ln>
                  <a:solidFill>
                    <a:schemeClr val="bg1"/>
                  </a:solidFill>
                </a:ln>
                <a:latin typeface="Times New Roman" panose="02020603050405020304" pitchFamily="18" charset="0"/>
                <a:cs typeface="Times New Roman" panose="02020603050405020304" pitchFamily="18" charset="0"/>
              </a:rPr>
              <a:t>released</a:t>
            </a:r>
            <a:r>
              <a:rPr lang="it-IT" dirty="0">
                <a:ln>
                  <a:solidFill>
                    <a:schemeClr val="bg1"/>
                  </a:solidFill>
                </a:ln>
                <a:latin typeface="Times New Roman" panose="02020603050405020304" pitchFamily="18" charset="0"/>
                <a:cs typeface="Times New Roman" panose="02020603050405020304" pitchFamily="18" charset="0"/>
              </a:rPr>
              <a:t> in 1991 and </a:t>
            </a:r>
            <a:r>
              <a:rPr lang="it-IT" dirty="0" err="1">
                <a:ln>
                  <a:solidFill>
                    <a:schemeClr val="bg1"/>
                  </a:solidFill>
                </a:ln>
                <a:latin typeface="Times New Roman" panose="02020603050405020304" pitchFamily="18" charset="0"/>
                <a:cs typeface="Times New Roman" panose="02020603050405020304" pitchFamily="18" charset="0"/>
              </a:rPr>
              <a:t>declared</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legacy</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during</a:t>
            </a:r>
            <a:r>
              <a:rPr lang="it-IT" dirty="0">
                <a:ln>
                  <a:solidFill>
                    <a:schemeClr val="bg1"/>
                  </a:solidFill>
                </a:ln>
                <a:latin typeface="Times New Roman" panose="02020603050405020304" pitchFamily="18" charset="0"/>
                <a:cs typeface="Times New Roman" panose="02020603050405020304" pitchFamily="18" charset="0"/>
              </a:rPr>
              <a:t> 2008.</a:t>
            </a:r>
          </a:p>
        </p:txBody>
      </p:sp>
      <p:sp>
        <p:nvSpPr>
          <p:cNvPr id="15" name="CasellaDiTesto 14">
            <a:extLst>
              <a:ext uri="{FF2B5EF4-FFF2-40B4-BE49-F238E27FC236}">
                <a16:creationId xmlns:a16="http://schemas.microsoft.com/office/drawing/2014/main" id="{05F4117B-6B63-3C4B-B046-4007E9258BB7}"/>
              </a:ext>
            </a:extLst>
          </p:cNvPr>
          <p:cNvSpPr txBox="1"/>
          <p:nvPr/>
        </p:nvSpPr>
        <p:spPr>
          <a:xfrm>
            <a:off x="9326833" y="4835625"/>
            <a:ext cx="2136681" cy="440769"/>
          </a:xfrm>
          <a:prstGeom prst="snip2DiagRect">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err="1">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Is</a:t>
            </a:r>
            <a:r>
              <a:rPr lang="it-IT" dirty="0">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 </a:t>
            </a:r>
            <a:r>
              <a:rPr lang="it-IT" dirty="0" err="1">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it</a:t>
            </a:r>
            <a:r>
              <a:rPr lang="it-IT" dirty="0">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 </a:t>
            </a:r>
            <a:r>
              <a:rPr lang="it-IT" dirty="0" err="1">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really</a:t>
            </a:r>
            <a:r>
              <a:rPr lang="it-IT" dirty="0">
                <a:ln>
                  <a:solidFill>
                    <a:schemeClr val="accent2"/>
                  </a:solidFill>
                </a:ln>
                <a:solidFill>
                  <a:schemeClr val="accent2">
                    <a:lumMod val="20000"/>
                    <a:lumOff val="80000"/>
                  </a:schemeClr>
                </a:solidFill>
                <a:latin typeface="Times New Roman" panose="02020603050405020304" pitchFamily="18" charset="0"/>
                <a:cs typeface="Times New Roman" panose="02020603050405020304" pitchFamily="18" charset="0"/>
              </a:rPr>
              <a:t> «Basic»? </a:t>
            </a:r>
          </a:p>
        </p:txBody>
      </p:sp>
      <p:sp>
        <p:nvSpPr>
          <p:cNvPr id="16" name="CasellaDiTesto 15">
            <a:extLst>
              <a:ext uri="{FF2B5EF4-FFF2-40B4-BE49-F238E27FC236}">
                <a16:creationId xmlns:a16="http://schemas.microsoft.com/office/drawing/2014/main" id="{5438531D-50D3-0244-B521-2953B062AA4B}"/>
              </a:ext>
            </a:extLst>
          </p:cNvPr>
          <p:cNvSpPr txBox="1"/>
          <p:nvPr/>
        </p:nvSpPr>
        <p:spPr>
          <a:xfrm>
            <a:off x="7246540" y="5057975"/>
            <a:ext cx="1750860" cy="440769"/>
          </a:xfrm>
          <a:prstGeom prst="snip2DiagRect">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err="1">
                <a:ln>
                  <a:solidFill>
                    <a:schemeClr val="bg2"/>
                  </a:solidFill>
                </a:ln>
                <a:solidFill>
                  <a:schemeClr val="bg2"/>
                </a:solidFill>
                <a:latin typeface="Times New Roman" panose="02020603050405020304" pitchFamily="18" charset="0"/>
                <a:cs typeface="Times New Roman" panose="02020603050405020304" pitchFamily="18" charset="0"/>
              </a:rPr>
              <a:t>It’s</a:t>
            </a:r>
            <a:r>
              <a:rPr lang="it-IT" dirty="0">
                <a:ln>
                  <a:solidFill>
                    <a:schemeClr val="bg2"/>
                  </a:solidFill>
                </a:ln>
                <a:solidFill>
                  <a:schemeClr val="bg2"/>
                </a:solidFill>
                <a:latin typeface="Times New Roman" panose="02020603050405020304" pitchFamily="18" charset="0"/>
                <a:cs typeface="Times New Roman" panose="02020603050405020304" pitchFamily="18" charset="0"/>
              </a:rPr>
              <a:t> </a:t>
            </a:r>
            <a:r>
              <a:rPr lang="it-IT" dirty="0" err="1">
                <a:ln>
                  <a:solidFill>
                    <a:schemeClr val="bg2"/>
                  </a:solidFill>
                </a:ln>
                <a:solidFill>
                  <a:schemeClr val="bg2"/>
                </a:solidFill>
                <a:latin typeface="Times New Roman" panose="02020603050405020304" pitchFamily="18" charset="0"/>
                <a:cs typeface="Times New Roman" panose="02020603050405020304" pitchFamily="18" charset="0"/>
              </a:rPr>
              <a:t>actually</a:t>
            </a:r>
            <a:r>
              <a:rPr lang="it-IT" dirty="0">
                <a:ln>
                  <a:solidFill>
                    <a:schemeClr val="bg2"/>
                  </a:solidFill>
                </a:ln>
                <a:solidFill>
                  <a:schemeClr val="bg2"/>
                </a:solidFill>
                <a:latin typeface="Times New Roman" panose="02020603050405020304" pitchFamily="18" charset="0"/>
                <a:cs typeface="Times New Roman" panose="02020603050405020304" pitchFamily="18" charset="0"/>
              </a:rPr>
              <a:t> </a:t>
            </a:r>
            <a:r>
              <a:rPr lang="it-IT" dirty="0" err="1">
                <a:ln>
                  <a:solidFill>
                    <a:schemeClr val="bg2"/>
                  </a:solidFill>
                </a:ln>
                <a:solidFill>
                  <a:schemeClr val="bg2"/>
                </a:solidFill>
                <a:latin typeface="Times New Roman" panose="02020603050405020304" pitchFamily="18" charset="0"/>
                <a:cs typeface="Times New Roman" panose="02020603050405020304" pitchFamily="18" charset="0"/>
              </a:rPr>
              <a:t>not</a:t>
            </a:r>
            <a:endParaRPr lang="it-IT" dirty="0">
              <a:ln>
                <a:solidFill>
                  <a:schemeClr val="bg2"/>
                </a:solidFill>
              </a:ln>
              <a:solidFill>
                <a:schemeClr val="bg2"/>
              </a:solidFill>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810782C5-49C9-544D-A138-57304E9315CA}"/>
              </a:ext>
            </a:extLst>
          </p:cNvPr>
          <p:cNvSpPr txBox="1"/>
          <p:nvPr/>
        </p:nvSpPr>
        <p:spPr>
          <a:xfrm>
            <a:off x="7894612" y="5785781"/>
            <a:ext cx="3042219" cy="771346"/>
          </a:xfrm>
          <a:prstGeom prst="snip2DiagRect">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err="1">
                <a:ln>
                  <a:solidFill>
                    <a:schemeClr val="bg1"/>
                  </a:solidFill>
                </a:ln>
                <a:latin typeface="Times New Roman" panose="02020603050405020304" pitchFamily="18" charset="0"/>
                <a:cs typeface="Times New Roman" panose="02020603050405020304" pitchFamily="18" charset="0"/>
              </a:rPr>
              <a:t>It’s</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called</a:t>
            </a:r>
            <a:r>
              <a:rPr lang="it-IT" dirty="0">
                <a:ln>
                  <a:solidFill>
                    <a:schemeClr val="bg1"/>
                  </a:solidFill>
                </a:ln>
                <a:latin typeface="Times New Roman" panose="02020603050405020304" pitchFamily="18" charset="0"/>
                <a:cs typeface="Times New Roman" panose="02020603050405020304" pitchFamily="18" charset="0"/>
              </a:rPr>
              <a:t> «Basic» </a:t>
            </a:r>
            <a:r>
              <a:rPr lang="it-IT" dirty="0" err="1">
                <a:ln>
                  <a:solidFill>
                    <a:schemeClr val="bg1"/>
                  </a:solidFill>
                </a:ln>
                <a:latin typeface="Times New Roman" panose="02020603050405020304" pitchFamily="18" charset="0"/>
                <a:cs typeface="Times New Roman" panose="02020603050405020304" pitchFamily="18" charset="0"/>
              </a:rPr>
              <a:t>because</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it</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is</a:t>
            </a:r>
            <a:r>
              <a:rPr lang="it-IT" dirty="0">
                <a:ln>
                  <a:solidFill>
                    <a:schemeClr val="bg1"/>
                  </a:solidFill>
                </a:ln>
                <a:latin typeface="Times New Roman" panose="02020603050405020304" pitchFamily="18" charset="0"/>
                <a:cs typeface="Times New Roman" panose="02020603050405020304" pitchFamily="18" charset="0"/>
              </a:rPr>
              <a:t> the </a:t>
            </a:r>
            <a:r>
              <a:rPr lang="it-IT" dirty="0" err="1">
                <a:ln>
                  <a:solidFill>
                    <a:schemeClr val="bg1"/>
                  </a:solidFill>
                </a:ln>
                <a:latin typeface="Times New Roman" panose="02020603050405020304" pitchFamily="18" charset="0"/>
                <a:cs typeface="Times New Roman" panose="02020603050405020304" pitchFamily="18" charset="0"/>
              </a:rPr>
              <a:t>descendent</a:t>
            </a:r>
            <a:r>
              <a:rPr lang="it-IT" dirty="0">
                <a:ln>
                  <a:solidFill>
                    <a:schemeClr val="bg1"/>
                  </a:solidFill>
                </a:ln>
                <a:latin typeface="Times New Roman" panose="02020603050405020304" pitchFamily="18" charset="0"/>
                <a:cs typeface="Times New Roman" panose="02020603050405020304" pitchFamily="18" charset="0"/>
              </a:rPr>
              <a:t> of BASIC</a:t>
            </a:r>
          </a:p>
        </p:txBody>
      </p:sp>
      <p:sp>
        <p:nvSpPr>
          <p:cNvPr id="8" name="CasellaDiTesto 7">
            <a:extLst>
              <a:ext uri="{FF2B5EF4-FFF2-40B4-BE49-F238E27FC236}">
                <a16:creationId xmlns:a16="http://schemas.microsoft.com/office/drawing/2014/main" id="{2FA413F0-9716-EA43-A1A2-65A751807F7B}"/>
              </a:ext>
            </a:extLst>
          </p:cNvPr>
          <p:cNvSpPr txBox="1"/>
          <p:nvPr/>
        </p:nvSpPr>
        <p:spPr>
          <a:xfrm>
            <a:off x="1092486" y="5600249"/>
            <a:ext cx="3003399" cy="771346"/>
          </a:xfrm>
          <a:prstGeom prst="snip2Diag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ln>
                  <a:solidFill>
                    <a:schemeClr val="accent2"/>
                  </a:solidFill>
                </a:ln>
                <a:solidFill>
                  <a:schemeClr val="accent2"/>
                </a:solidFill>
              </a:rPr>
              <a:t>BASIC</a:t>
            </a:r>
            <a:r>
              <a:rPr lang="it-IT" dirty="0"/>
              <a:t> </a:t>
            </a:r>
            <a:r>
              <a:rPr lang="it-IT" dirty="0" err="1"/>
              <a:t>is</a:t>
            </a:r>
            <a:r>
              <a:rPr lang="it-IT" dirty="0"/>
              <a:t> a </a:t>
            </a:r>
            <a:r>
              <a:rPr lang="it-IT" dirty="0" err="1"/>
              <a:t>programming</a:t>
            </a:r>
            <a:r>
              <a:rPr lang="it-IT" dirty="0"/>
              <a:t> </a:t>
            </a:r>
            <a:r>
              <a:rPr lang="it-IT" dirty="0" err="1"/>
              <a:t>language</a:t>
            </a:r>
            <a:r>
              <a:rPr lang="it-IT" dirty="0"/>
              <a:t> </a:t>
            </a:r>
            <a:r>
              <a:rPr lang="it-IT" dirty="0" err="1"/>
              <a:t>used</a:t>
            </a:r>
            <a:r>
              <a:rPr lang="it-IT" dirty="0"/>
              <a:t> in the </a:t>
            </a:r>
            <a:r>
              <a:rPr lang="it-IT" dirty="0">
                <a:latin typeface="Times New Roman" panose="02020603050405020304" pitchFamily="18" charset="0"/>
                <a:cs typeface="Times New Roman" panose="02020603050405020304" pitchFamily="18" charset="0"/>
              </a:rPr>
              <a:t>‘90s</a:t>
            </a:r>
            <a:r>
              <a:rPr lang="it-IT" dirty="0"/>
              <a:t>. </a:t>
            </a:r>
          </a:p>
        </p:txBody>
      </p:sp>
      <p:sp>
        <p:nvSpPr>
          <p:cNvPr id="20" name="CasellaDiTesto 19">
            <a:extLst>
              <a:ext uri="{FF2B5EF4-FFF2-40B4-BE49-F238E27FC236}">
                <a16:creationId xmlns:a16="http://schemas.microsoft.com/office/drawing/2014/main" id="{DF591873-AB3C-3C44-B185-B9F5E1FD04ED}"/>
              </a:ext>
            </a:extLst>
          </p:cNvPr>
          <p:cNvSpPr txBox="1"/>
          <p:nvPr/>
        </p:nvSpPr>
        <p:spPr>
          <a:xfrm>
            <a:off x="1050812" y="4796029"/>
            <a:ext cx="3042219" cy="1763078"/>
          </a:xfrm>
          <a:prstGeom prst="snip2Diag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err="1">
                <a:ln>
                  <a:solidFill>
                    <a:schemeClr val="bg1"/>
                  </a:solidFill>
                </a:ln>
                <a:latin typeface="Times New Roman" panose="02020603050405020304" pitchFamily="18" charset="0"/>
                <a:cs typeface="Times New Roman" panose="02020603050405020304" pitchFamily="18" charset="0"/>
              </a:rPr>
              <a:t>Despite</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not</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having</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any</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visual</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element</a:t>
            </a:r>
            <a:r>
              <a:rPr lang="it-IT" dirty="0">
                <a:ln>
                  <a:solidFill>
                    <a:schemeClr val="bg1"/>
                  </a:solidFill>
                </a:ln>
                <a:latin typeface="Times New Roman" panose="02020603050405020304" pitchFamily="18" charset="0"/>
                <a:cs typeface="Times New Roman" panose="02020603050405020304" pitchFamily="18" charset="0"/>
              </a:rPr>
              <a:t>, the «</a:t>
            </a:r>
            <a:r>
              <a:rPr lang="it-IT" dirty="0">
                <a:ln>
                  <a:solidFill>
                    <a:schemeClr val="accent1"/>
                  </a:solidFill>
                </a:ln>
                <a:solidFill>
                  <a:schemeClr val="accent1">
                    <a:lumMod val="20000"/>
                    <a:lumOff val="80000"/>
                  </a:schemeClr>
                </a:solidFill>
                <a:latin typeface="Times New Roman" panose="02020603050405020304" pitchFamily="18" charset="0"/>
                <a:cs typeface="Times New Roman" panose="02020603050405020304" pitchFamily="18" charset="0"/>
              </a:rPr>
              <a:t>Visual</a:t>
            </a:r>
            <a:r>
              <a:rPr lang="it-IT" dirty="0">
                <a:ln>
                  <a:solidFill>
                    <a:schemeClr val="bg1"/>
                  </a:solidFill>
                </a:ln>
                <a:latin typeface="Times New Roman" panose="02020603050405020304" pitchFamily="18" charset="0"/>
                <a:cs typeface="Times New Roman" panose="02020603050405020304" pitchFamily="18" charset="0"/>
              </a:rPr>
              <a:t>» part </a:t>
            </a:r>
            <a:r>
              <a:rPr lang="it-IT" dirty="0" err="1">
                <a:ln>
                  <a:solidFill>
                    <a:schemeClr val="bg1"/>
                  </a:solidFill>
                </a:ln>
                <a:latin typeface="Times New Roman" panose="02020603050405020304" pitchFamily="18" charset="0"/>
                <a:cs typeface="Times New Roman" panose="02020603050405020304" pitchFamily="18" charset="0"/>
              </a:rPr>
              <a:t>was</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added</a:t>
            </a:r>
            <a:r>
              <a:rPr lang="it-IT" dirty="0">
                <a:ln>
                  <a:solidFill>
                    <a:schemeClr val="bg1"/>
                  </a:solidFill>
                </a:ln>
                <a:latin typeface="Times New Roman" panose="02020603050405020304" pitchFamily="18" charset="0"/>
                <a:cs typeface="Times New Roman" panose="02020603050405020304" pitchFamily="18" charset="0"/>
              </a:rPr>
              <a:t> </a:t>
            </a:r>
            <a:r>
              <a:rPr lang="it-IT" dirty="0" err="1">
                <a:ln>
                  <a:solidFill>
                    <a:schemeClr val="bg1"/>
                  </a:solidFill>
                </a:ln>
                <a:latin typeface="Times New Roman" panose="02020603050405020304" pitchFamily="18" charset="0"/>
                <a:cs typeface="Times New Roman" panose="02020603050405020304" pitchFamily="18" charset="0"/>
              </a:rPr>
              <a:t>because</a:t>
            </a:r>
            <a:r>
              <a:rPr lang="it-IT" dirty="0">
                <a:ln>
                  <a:solidFill>
                    <a:schemeClr val="bg1"/>
                  </a:solidFill>
                </a:ln>
                <a:latin typeface="Times New Roman" panose="02020603050405020304" pitchFamily="18" charset="0"/>
                <a:cs typeface="Times New Roman" panose="02020603050405020304" pitchFamily="18" charset="0"/>
              </a:rPr>
              <a:t> of </a:t>
            </a:r>
            <a:r>
              <a:rPr lang="it-IT" dirty="0" err="1">
                <a:ln>
                  <a:solidFill>
                    <a:schemeClr val="accent1"/>
                  </a:solidFill>
                </a:ln>
                <a:solidFill>
                  <a:schemeClr val="accent1">
                    <a:lumMod val="20000"/>
                    <a:lumOff val="80000"/>
                  </a:schemeClr>
                </a:solidFill>
                <a:latin typeface="Times New Roman" panose="02020603050405020304" pitchFamily="18" charset="0"/>
                <a:cs typeface="Times New Roman" panose="02020603050405020304" pitchFamily="18" charset="0"/>
              </a:rPr>
              <a:t>Microsoft's</a:t>
            </a:r>
            <a:r>
              <a:rPr lang="it-IT" dirty="0">
                <a:ln>
                  <a:solidFill>
                    <a:schemeClr val="accent1"/>
                  </a:solidFill>
                </a:ln>
                <a:solidFill>
                  <a:schemeClr val="accent1">
                    <a:lumMod val="20000"/>
                    <a:lumOff val="80000"/>
                  </a:schemeClr>
                </a:solidFill>
                <a:latin typeface="Times New Roman" panose="02020603050405020304" pitchFamily="18" charset="0"/>
                <a:cs typeface="Times New Roman" panose="02020603050405020304" pitchFamily="18" charset="0"/>
              </a:rPr>
              <a:t> </a:t>
            </a:r>
            <a:r>
              <a:rPr lang="it-IT" dirty="0" err="1">
                <a:ln>
                  <a:solidFill>
                    <a:schemeClr val="accent1"/>
                  </a:solidFill>
                </a:ln>
                <a:solidFill>
                  <a:schemeClr val="accent1">
                    <a:lumMod val="20000"/>
                    <a:lumOff val="80000"/>
                  </a:schemeClr>
                </a:solidFill>
                <a:latin typeface="Times New Roman" panose="02020603050405020304" pitchFamily="18" charset="0"/>
                <a:cs typeface="Times New Roman" panose="02020603050405020304" pitchFamily="18" charset="0"/>
              </a:rPr>
              <a:t>naming</a:t>
            </a:r>
            <a:r>
              <a:rPr lang="it-IT" dirty="0">
                <a:ln>
                  <a:solidFill>
                    <a:schemeClr val="accent1"/>
                  </a:solidFill>
                </a:ln>
                <a:solidFill>
                  <a:schemeClr val="accent1">
                    <a:lumMod val="20000"/>
                    <a:lumOff val="80000"/>
                  </a:schemeClr>
                </a:solidFill>
                <a:latin typeface="Times New Roman" panose="02020603050405020304" pitchFamily="18" charset="0"/>
                <a:cs typeface="Times New Roman" panose="02020603050405020304" pitchFamily="18" charset="0"/>
              </a:rPr>
              <a:t> convention</a:t>
            </a:r>
          </a:p>
        </p:txBody>
      </p:sp>
      <p:pic>
        <p:nvPicPr>
          <p:cNvPr id="6" name="Segnaposto contenuto 5">
            <a:extLst>
              <a:ext uri="{FF2B5EF4-FFF2-40B4-BE49-F238E27FC236}">
                <a16:creationId xmlns:a16="http://schemas.microsoft.com/office/drawing/2014/main" id="{B36AFB3F-38C0-044B-A05A-5D34F43207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234" y="300873"/>
            <a:ext cx="5649045" cy="5649045"/>
          </a:xfrm>
        </p:spPr>
      </p:pic>
      <p:sp>
        <p:nvSpPr>
          <p:cNvPr id="10" name="Ovale 9">
            <a:extLst>
              <a:ext uri="{FF2B5EF4-FFF2-40B4-BE49-F238E27FC236}">
                <a16:creationId xmlns:a16="http://schemas.microsoft.com/office/drawing/2014/main" id="{9859876D-DBE3-A04D-90FD-9FC8FE067644}"/>
              </a:ext>
            </a:extLst>
          </p:cNvPr>
          <p:cNvSpPr/>
          <p:nvPr/>
        </p:nvSpPr>
        <p:spPr>
          <a:xfrm>
            <a:off x="5695207" y="2996952"/>
            <a:ext cx="3456384" cy="1512168"/>
          </a:xfrm>
          <a:prstGeom prst="ellipse">
            <a:avLst/>
          </a:prstGeom>
          <a:noFill/>
          <a:ln w="571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37907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8"/>
                                        </p:tgtEl>
                                        <p:attrNameLst>
                                          <p:attrName>ppt_x</p:attrName>
                                        </p:attrNameLst>
                                      </p:cBhvr>
                                      <p:tavLst>
                                        <p:tav tm="0">
                                          <p:val>
                                            <p:strVal val="ppt_x"/>
                                          </p:val>
                                        </p:tav>
                                        <p:tav tm="100000">
                                          <p:val>
                                            <p:strVal val="ppt_x"/>
                                          </p:val>
                                        </p:tav>
                                      </p:tavLst>
                                    </p:anim>
                                    <p:anim calcmode="lin" valueType="num">
                                      <p:cBhvr additive="base">
                                        <p:cTn id="45" dur="500"/>
                                        <p:tgtEl>
                                          <p:spTgt spid="8"/>
                                        </p:tgtEl>
                                        <p:attrNameLst>
                                          <p:attrName>ppt_y</p:attrName>
                                        </p:attrNameLst>
                                      </p:cBhvr>
                                      <p:tavLst>
                                        <p:tav tm="0">
                                          <p:val>
                                            <p:strVal val="ppt_y"/>
                                          </p:val>
                                        </p:tav>
                                        <p:tav tm="100000">
                                          <p:val>
                                            <p:strVal val="1+ppt_h/2"/>
                                          </p:val>
                                        </p:tav>
                                      </p:tavLst>
                                    </p:anim>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2"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5" grpId="0" animBg="1"/>
      <p:bldP spid="16" grpId="0" animBg="1"/>
      <p:bldP spid="17" grpId="0" animBg="1"/>
      <p:bldP spid="8" grpId="0" animBg="1"/>
      <p:bldP spid="8" grpId="1" animBg="1"/>
      <p:bldP spid="20"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a 6">
            <a:extLst>
              <a:ext uri="{FF2B5EF4-FFF2-40B4-BE49-F238E27FC236}">
                <a16:creationId xmlns:a16="http://schemas.microsoft.com/office/drawing/2014/main" id="{EED965BB-82B6-3F4D-AA20-1142AE387AF2}"/>
              </a:ext>
            </a:extLst>
          </p:cNvPr>
          <p:cNvGraphicFramePr/>
          <p:nvPr>
            <p:extLst>
              <p:ext uri="{D42A27DB-BD31-4B8C-83A1-F6EECF244321}">
                <p14:modId xmlns:p14="http://schemas.microsoft.com/office/powerpoint/2010/main" val="1449589828"/>
              </p:ext>
            </p:extLst>
          </p:nvPr>
        </p:nvGraphicFramePr>
        <p:xfrm>
          <a:off x="3142084" y="116632"/>
          <a:ext cx="8064896"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rda 7">
            <a:extLst>
              <a:ext uri="{FF2B5EF4-FFF2-40B4-BE49-F238E27FC236}">
                <a16:creationId xmlns:a16="http://schemas.microsoft.com/office/drawing/2014/main" id="{138F20EA-A0AC-FA4A-8E58-C6D4D712E661}"/>
              </a:ext>
            </a:extLst>
          </p:cNvPr>
          <p:cNvSpPr/>
          <p:nvPr/>
        </p:nvSpPr>
        <p:spPr>
          <a:xfrm>
            <a:off x="-242292" y="1723120"/>
            <a:ext cx="4104456" cy="3528392"/>
          </a:xfrm>
          <a:prstGeom prst="chord">
            <a:avLst>
              <a:gd name="adj1" fmla="val 14485328"/>
              <a:gd name="adj2" fmla="val 7119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b="1" dirty="0">
                <a:latin typeface="Chalkduster" panose="03050602040202020205" pitchFamily="66" charset="77"/>
                <a:cs typeface="Gill Sans" panose="020B0502020104020203" pitchFamily="34" charset="-79"/>
              </a:rPr>
              <a:t>   </a:t>
            </a:r>
            <a:r>
              <a:rPr lang="it-IT" sz="3600" b="1" dirty="0" err="1">
                <a:latin typeface="Chalkduster" panose="03050602040202020205" pitchFamily="66" charset="77"/>
                <a:cs typeface="Gill Sans" panose="020B0502020104020203" pitchFamily="34" charset="-79"/>
              </a:rPr>
              <a:t>Why</a:t>
            </a:r>
            <a:r>
              <a:rPr lang="it-IT" sz="3600" b="1" dirty="0">
                <a:latin typeface="Chalkduster" panose="03050602040202020205" pitchFamily="66" charset="77"/>
                <a:cs typeface="Gill Sans" panose="020B0502020104020203" pitchFamily="34" charset="-79"/>
              </a:rPr>
              <a:t> </a:t>
            </a:r>
          </a:p>
          <a:p>
            <a:pPr algn="ctr"/>
            <a:r>
              <a:rPr lang="it-IT" sz="3600" b="1" dirty="0">
                <a:latin typeface="Chalkduster" panose="03050602040202020205" pitchFamily="66" charset="77"/>
                <a:cs typeface="Gill Sans" panose="020B0502020104020203" pitchFamily="34" charset="-79"/>
              </a:rPr>
              <a:t>    Visual </a:t>
            </a:r>
          </a:p>
          <a:p>
            <a:pPr algn="ctr"/>
            <a:r>
              <a:rPr lang="it-IT" sz="3600" b="1" dirty="0">
                <a:latin typeface="Chalkduster" panose="03050602040202020205" pitchFamily="66" charset="77"/>
                <a:cs typeface="Gill Sans" panose="020B0502020104020203" pitchFamily="34" charset="-79"/>
              </a:rPr>
              <a:t>    Basic</a:t>
            </a:r>
          </a:p>
          <a:p>
            <a:pPr algn="ctr"/>
            <a:endParaRPr lang="it-IT" dirty="0"/>
          </a:p>
        </p:txBody>
      </p:sp>
    </p:spTree>
    <p:extLst>
      <p:ext uri="{BB962C8B-B14F-4D97-AF65-F5344CB8AC3E}">
        <p14:creationId xmlns:p14="http://schemas.microsoft.com/office/powerpoint/2010/main" val="31062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graphicEl>
                                              <a:dgm id="{A952807D-9761-1545-919D-C0259C4C9CAC}"/>
                                            </p:graphicEl>
                                          </p:spTgt>
                                        </p:tgtEl>
                                        <p:attrNameLst>
                                          <p:attrName>style.visibility</p:attrName>
                                        </p:attrNameLst>
                                      </p:cBhvr>
                                      <p:to>
                                        <p:strVal val="visible"/>
                                      </p:to>
                                    </p:set>
                                    <p:animEffect transition="in" filter="wipe(left)">
                                      <p:cBhvr>
                                        <p:cTn id="14" dur="500"/>
                                        <p:tgtEl>
                                          <p:spTgt spid="7">
                                            <p:graphicEl>
                                              <a:dgm id="{A952807D-9761-1545-919D-C0259C4C9CAC}"/>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graphicEl>
                                              <a:dgm id="{BA3421FF-9C57-604F-B016-A0802312AC2D}"/>
                                            </p:graphicEl>
                                          </p:spTgt>
                                        </p:tgtEl>
                                        <p:attrNameLst>
                                          <p:attrName>style.visibility</p:attrName>
                                        </p:attrNameLst>
                                      </p:cBhvr>
                                      <p:to>
                                        <p:strVal val="visible"/>
                                      </p:to>
                                    </p:set>
                                    <p:animEffect transition="in" filter="wipe(left)">
                                      <p:cBhvr>
                                        <p:cTn id="17" dur="500"/>
                                        <p:tgtEl>
                                          <p:spTgt spid="7">
                                            <p:graphicEl>
                                              <a:dgm id="{BA3421FF-9C57-604F-B016-A0802312AC2D}"/>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graphicEl>
                                              <a:dgm id="{595BBAF9-C62D-F147-AA50-9A78C91AF72D}"/>
                                            </p:graphicEl>
                                          </p:spTgt>
                                        </p:tgtEl>
                                        <p:attrNameLst>
                                          <p:attrName>style.visibility</p:attrName>
                                        </p:attrNameLst>
                                      </p:cBhvr>
                                      <p:to>
                                        <p:strVal val="visible"/>
                                      </p:to>
                                    </p:set>
                                    <p:animEffect transition="in" filter="wipe(left)">
                                      <p:cBhvr>
                                        <p:cTn id="20" dur="500"/>
                                        <p:tgtEl>
                                          <p:spTgt spid="7">
                                            <p:graphicEl>
                                              <a:dgm id="{595BBAF9-C62D-F147-AA50-9A78C91AF72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graphicEl>
                                              <a:dgm id="{03239E08-BD75-6A41-95BB-1BDCF03E14F7}"/>
                                            </p:graphicEl>
                                          </p:spTgt>
                                        </p:tgtEl>
                                        <p:attrNameLst>
                                          <p:attrName>style.visibility</p:attrName>
                                        </p:attrNameLst>
                                      </p:cBhvr>
                                      <p:to>
                                        <p:strVal val="visible"/>
                                      </p:to>
                                    </p:set>
                                    <p:animEffect transition="in" filter="wipe(left)">
                                      <p:cBhvr>
                                        <p:cTn id="25" dur="500"/>
                                        <p:tgtEl>
                                          <p:spTgt spid="7">
                                            <p:graphicEl>
                                              <a:dgm id="{03239E08-BD75-6A41-95BB-1BDCF03E14F7}"/>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graphicEl>
                                              <a:dgm id="{6F65CBB5-D401-3F43-A626-D3CD3D604E99}"/>
                                            </p:graphicEl>
                                          </p:spTgt>
                                        </p:tgtEl>
                                        <p:attrNameLst>
                                          <p:attrName>style.visibility</p:attrName>
                                        </p:attrNameLst>
                                      </p:cBhvr>
                                      <p:to>
                                        <p:strVal val="visible"/>
                                      </p:to>
                                    </p:set>
                                    <p:animEffect transition="in" filter="wipe(left)">
                                      <p:cBhvr>
                                        <p:cTn id="28" dur="500"/>
                                        <p:tgtEl>
                                          <p:spTgt spid="7">
                                            <p:graphicEl>
                                              <a:dgm id="{6F65CBB5-D401-3F43-A626-D3CD3D604E9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graphicEl>
                                              <a:dgm id="{77181007-AEC2-D84B-B5EC-9F5544808904}"/>
                                            </p:graphicEl>
                                          </p:spTgt>
                                        </p:tgtEl>
                                        <p:attrNameLst>
                                          <p:attrName>style.visibility</p:attrName>
                                        </p:attrNameLst>
                                      </p:cBhvr>
                                      <p:to>
                                        <p:strVal val="visible"/>
                                      </p:to>
                                    </p:set>
                                    <p:animEffect transition="in" filter="wipe(left)">
                                      <p:cBhvr>
                                        <p:cTn id="33" dur="500"/>
                                        <p:tgtEl>
                                          <p:spTgt spid="7">
                                            <p:graphicEl>
                                              <a:dgm id="{77181007-AEC2-D84B-B5EC-9F5544808904}"/>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
                                            <p:graphicEl>
                                              <a:dgm id="{EAE1235C-8A03-084F-88D7-9580CB6CB417}"/>
                                            </p:graphicEl>
                                          </p:spTgt>
                                        </p:tgtEl>
                                        <p:attrNameLst>
                                          <p:attrName>style.visibility</p:attrName>
                                        </p:attrNameLst>
                                      </p:cBhvr>
                                      <p:to>
                                        <p:strVal val="visible"/>
                                      </p:to>
                                    </p:set>
                                    <p:animEffect transition="in" filter="wipe(left)">
                                      <p:cBhvr>
                                        <p:cTn id="36" dur="500"/>
                                        <p:tgtEl>
                                          <p:spTgt spid="7">
                                            <p:graphicEl>
                                              <a:dgm id="{EAE1235C-8A03-084F-88D7-9580CB6CB41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graphicEl>
                                              <a:dgm id="{FF6AECB4-7C93-104C-878E-3FCB9A70E3A7}"/>
                                            </p:graphicEl>
                                          </p:spTgt>
                                        </p:tgtEl>
                                        <p:attrNameLst>
                                          <p:attrName>style.visibility</p:attrName>
                                        </p:attrNameLst>
                                      </p:cBhvr>
                                      <p:to>
                                        <p:strVal val="visible"/>
                                      </p:to>
                                    </p:set>
                                    <p:animEffect transition="in" filter="wipe(left)">
                                      <p:cBhvr>
                                        <p:cTn id="41" dur="500"/>
                                        <p:tgtEl>
                                          <p:spTgt spid="7">
                                            <p:graphicEl>
                                              <a:dgm id="{FF6AECB4-7C93-104C-878E-3FCB9A70E3A7}"/>
                                            </p:graphic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
                                            <p:graphicEl>
                                              <a:dgm id="{CD928F82-3C91-4B41-BFC5-8734B61AE437}"/>
                                            </p:graphicEl>
                                          </p:spTgt>
                                        </p:tgtEl>
                                        <p:attrNameLst>
                                          <p:attrName>style.visibility</p:attrName>
                                        </p:attrNameLst>
                                      </p:cBhvr>
                                      <p:to>
                                        <p:strVal val="visible"/>
                                      </p:to>
                                    </p:set>
                                    <p:animEffect transition="in" filter="wipe(left)">
                                      <p:cBhvr>
                                        <p:cTn id="44" dur="500"/>
                                        <p:tgtEl>
                                          <p:spTgt spid="7">
                                            <p:graphicEl>
                                              <a:dgm id="{CD928F82-3C91-4B41-BFC5-8734B61AE43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AAD9C-00CE-5E49-9122-950AAD5A31A9}"/>
              </a:ext>
            </a:extLst>
          </p:cNvPr>
          <p:cNvSpPr>
            <a:spLocks noGrp="1"/>
          </p:cNvSpPr>
          <p:nvPr>
            <p:ph type="title"/>
          </p:nvPr>
        </p:nvSpPr>
        <p:spPr>
          <a:xfrm>
            <a:off x="1522410" y="-1251520"/>
            <a:ext cx="9144001" cy="3123685"/>
          </a:xfrm>
          <a:prstGeom prst="pie">
            <a:avLst>
              <a:gd name="adj1" fmla="val 21588346"/>
              <a:gd name="adj2" fmla="val 1080272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it-IT" dirty="0">
                <a:latin typeface="Chalkduster" panose="03050602040202020205" pitchFamily="66" charset="77"/>
              </a:rPr>
              <a:t> Derivative </a:t>
            </a:r>
            <a:r>
              <a:rPr lang="it-IT" dirty="0" err="1">
                <a:latin typeface="Chalkduster" panose="03050602040202020205" pitchFamily="66" charset="77"/>
              </a:rPr>
              <a:t>languages</a:t>
            </a:r>
            <a:endParaRPr lang="it-IT" dirty="0">
              <a:latin typeface="Chalkduster" panose="03050602040202020205" pitchFamily="66" charset="77"/>
            </a:endParaRPr>
          </a:p>
        </p:txBody>
      </p:sp>
      <p:sp>
        <p:nvSpPr>
          <p:cNvPr id="3" name="Segnaposto contenuto 2">
            <a:extLst>
              <a:ext uri="{FF2B5EF4-FFF2-40B4-BE49-F238E27FC236}">
                <a16:creationId xmlns:a16="http://schemas.microsoft.com/office/drawing/2014/main" id="{85D72A90-36A8-4D40-B0F1-CA2878E6870F}"/>
              </a:ext>
            </a:extLst>
          </p:cNvPr>
          <p:cNvSpPr>
            <a:spLocks noGrp="1"/>
          </p:cNvSpPr>
          <p:nvPr>
            <p:ph idx="1"/>
          </p:nvPr>
        </p:nvSpPr>
        <p:spPr>
          <a:xfrm>
            <a:off x="801823" y="2204864"/>
            <a:ext cx="10585176" cy="5085184"/>
          </a:xfrm>
        </p:spPr>
        <p:txBody>
          <a:bodyPr>
            <a:normAutofit/>
          </a:bodyPr>
          <a:lstStyle/>
          <a:p>
            <a:pPr>
              <a:buSzPts val="1700"/>
            </a:pPr>
            <a:r>
              <a:rPr lang="it-IT" sz="1800" dirty="0" err="1">
                <a:solidFill>
                  <a:srgbClr val="FFC000"/>
                </a:solidFill>
                <a:latin typeface="Bradley Hand" pitchFamily="2" charset="77"/>
              </a:rPr>
              <a:t>VBScript</a:t>
            </a:r>
            <a:r>
              <a:rPr lang="it-IT" sz="1800" dirty="0">
                <a:solidFill>
                  <a:srgbClr val="FFFFFF"/>
                </a:solidFill>
                <a:latin typeface="Bradley Hand" pitchFamily="2" charset="77"/>
              </a:rPr>
              <a:t>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the default </a:t>
            </a:r>
            <a:r>
              <a:rPr lang="it-IT" sz="1800" dirty="0" err="1">
                <a:solidFill>
                  <a:srgbClr val="FFFFFF"/>
                </a:solidFill>
                <a:latin typeface="Bradley Hand" pitchFamily="2" charset="77"/>
              </a:rPr>
              <a:t>language</a:t>
            </a:r>
            <a:r>
              <a:rPr lang="it-IT" sz="1800" dirty="0">
                <a:solidFill>
                  <a:srgbClr val="FFFFFF"/>
                </a:solidFill>
                <a:latin typeface="Bradley Hand" pitchFamily="2" charset="77"/>
              </a:rPr>
              <a:t> for Active Server </a:t>
            </a:r>
            <a:r>
              <a:rPr lang="it-IT" sz="1800" dirty="0" err="1">
                <a:solidFill>
                  <a:srgbClr val="FFFFFF"/>
                </a:solidFill>
                <a:latin typeface="Bradley Hand" pitchFamily="2" charset="77"/>
              </a:rPr>
              <a:t>Pages</a:t>
            </a:r>
            <a:r>
              <a:rPr lang="it-IT" sz="1800" dirty="0">
                <a:solidFill>
                  <a:srgbClr val="FFFFFF"/>
                </a:solidFill>
                <a:latin typeface="Bradley Hand" pitchFamily="2" charset="77"/>
              </a:rPr>
              <a:t>. </a:t>
            </a:r>
          </a:p>
          <a:p>
            <a:pPr>
              <a:buSzPts val="1700"/>
            </a:pPr>
            <a:r>
              <a:rPr lang="it-IT" sz="1800" dirty="0">
                <a:solidFill>
                  <a:srgbClr val="FFC000"/>
                </a:solidFill>
                <a:latin typeface="Bradley Hand" pitchFamily="2" charset="77"/>
              </a:rPr>
              <a:t>Visual Basic .NET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a:t>
            </a:r>
            <a:r>
              <a:rPr lang="it-IT" sz="1800" dirty="0" err="1">
                <a:solidFill>
                  <a:srgbClr val="FFFFFF"/>
                </a:solidFill>
                <a:latin typeface="Bradley Hand" pitchFamily="2" charset="77"/>
              </a:rPr>
              <a:t>Microsoft's</a:t>
            </a:r>
            <a:r>
              <a:rPr lang="it-IT" sz="1800" dirty="0">
                <a:solidFill>
                  <a:srgbClr val="FFFFFF"/>
                </a:solidFill>
                <a:latin typeface="Bradley Hand" pitchFamily="2" charset="77"/>
              </a:rPr>
              <a:t> </a:t>
            </a:r>
            <a:r>
              <a:rPr lang="it-IT" sz="1800" dirty="0" err="1">
                <a:solidFill>
                  <a:srgbClr val="FFFFFF"/>
                </a:solidFill>
                <a:latin typeface="Bradley Hand" pitchFamily="2" charset="77"/>
              </a:rPr>
              <a:t>designated</a:t>
            </a:r>
            <a:r>
              <a:rPr lang="it-IT" sz="1800" dirty="0">
                <a:solidFill>
                  <a:srgbClr val="FFFFFF"/>
                </a:solidFill>
                <a:latin typeface="Bradley Hand" pitchFamily="2" charset="77"/>
              </a:rPr>
              <a:t> successor to Visual Basic 6.0. </a:t>
            </a:r>
            <a:r>
              <a:rPr lang="it-IT" sz="1800" dirty="0" err="1">
                <a:solidFill>
                  <a:srgbClr val="FFFFFF"/>
                </a:solidFill>
                <a:latin typeface="Bradley Hand" pitchFamily="2" charset="77"/>
              </a:rPr>
              <a:t>It</a:t>
            </a:r>
            <a:r>
              <a:rPr lang="it-IT" sz="1800" dirty="0">
                <a:solidFill>
                  <a:srgbClr val="FFFFFF"/>
                </a:solidFill>
                <a:latin typeface="Bradley Hand" pitchFamily="2" charset="77"/>
              </a:rPr>
              <a:t> </a:t>
            </a:r>
            <a:r>
              <a:rPr lang="it-IT" sz="1800" dirty="0" err="1">
                <a:solidFill>
                  <a:srgbClr val="FFFFFF"/>
                </a:solidFill>
                <a:latin typeface="Bradley Hand" pitchFamily="2" charset="77"/>
              </a:rPr>
              <a:t>compiles</a:t>
            </a:r>
            <a:r>
              <a:rPr lang="it-IT" sz="1800" dirty="0">
                <a:solidFill>
                  <a:srgbClr val="FFFFFF"/>
                </a:solidFill>
                <a:latin typeface="Bradley Hand" pitchFamily="2" charset="77"/>
              </a:rPr>
              <a:t> and </a:t>
            </a:r>
            <a:r>
              <a:rPr lang="it-IT" sz="1800" dirty="0" err="1">
                <a:solidFill>
                  <a:srgbClr val="FFFFFF"/>
                </a:solidFill>
                <a:latin typeface="Bradley Hand" pitchFamily="2" charset="77"/>
              </a:rPr>
              <a:t>runs</a:t>
            </a:r>
            <a:r>
              <a:rPr lang="it-IT" sz="1800" dirty="0">
                <a:solidFill>
                  <a:srgbClr val="FFFFFF"/>
                </a:solidFill>
                <a:latin typeface="Bradley Hand" pitchFamily="2" charset="77"/>
              </a:rPr>
              <a:t> </a:t>
            </a:r>
            <a:r>
              <a:rPr lang="it-IT" sz="1800" dirty="0" err="1">
                <a:solidFill>
                  <a:srgbClr val="FFFFFF"/>
                </a:solidFill>
                <a:latin typeface="Bradley Hand" pitchFamily="2" charset="77"/>
              </a:rPr>
              <a:t>using</a:t>
            </a:r>
            <a:r>
              <a:rPr lang="it-IT" sz="1800" dirty="0">
                <a:solidFill>
                  <a:srgbClr val="FFFFFF"/>
                </a:solidFill>
                <a:latin typeface="Bradley Hand" pitchFamily="2" charset="77"/>
              </a:rPr>
              <a:t> the .NET Framework. </a:t>
            </a:r>
          </a:p>
          <a:p>
            <a:pPr>
              <a:buSzPts val="1700"/>
            </a:pPr>
            <a:r>
              <a:rPr lang="it-IT" sz="1800" dirty="0" err="1">
                <a:solidFill>
                  <a:srgbClr val="FFC000"/>
                </a:solidFill>
                <a:latin typeface="Bradley Hand" pitchFamily="2" charset="77"/>
              </a:rPr>
              <a:t>OpenOffice</a:t>
            </a:r>
            <a:r>
              <a:rPr lang="it-IT" sz="1800" dirty="0">
                <a:solidFill>
                  <a:srgbClr val="FFC000"/>
                </a:solidFill>
                <a:latin typeface="Bradley Hand" pitchFamily="2" charset="77"/>
              </a:rPr>
              <a:t> Basic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a Visual Basic </a:t>
            </a:r>
            <a:r>
              <a:rPr lang="it-IT" sz="1800" dirty="0" err="1">
                <a:solidFill>
                  <a:srgbClr val="FFFFFF"/>
                </a:solidFill>
                <a:latin typeface="Bradley Hand" pitchFamily="2" charset="77"/>
              </a:rPr>
              <a:t>compatible</a:t>
            </a:r>
            <a:r>
              <a:rPr lang="it-IT" sz="1800" dirty="0">
                <a:solidFill>
                  <a:srgbClr val="FFFFFF"/>
                </a:solidFill>
                <a:latin typeface="Bradley Hand" pitchFamily="2" charset="77"/>
              </a:rPr>
              <a:t> </a:t>
            </a:r>
            <a:r>
              <a:rPr lang="it-IT" sz="1800" dirty="0" err="1">
                <a:solidFill>
                  <a:srgbClr val="FFFFFF"/>
                </a:solidFill>
                <a:latin typeface="Bradley Hand" pitchFamily="2" charset="77"/>
              </a:rPr>
              <a:t>interpreter</a:t>
            </a:r>
            <a:r>
              <a:rPr lang="it-IT" sz="1800" dirty="0">
                <a:solidFill>
                  <a:srgbClr val="FFFFFF"/>
                </a:solidFill>
                <a:latin typeface="Bradley Hand" pitchFamily="2" charset="77"/>
              </a:rPr>
              <a:t> </a:t>
            </a:r>
            <a:r>
              <a:rPr lang="it-IT" sz="1800" dirty="0" err="1">
                <a:solidFill>
                  <a:srgbClr val="FFFFFF"/>
                </a:solidFill>
                <a:latin typeface="Bradley Hand" pitchFamily="2" charset="77"/>
              </a:rPr>
              <a:t>that</a:t>
            </a:r>
            <a:r>
              <a:rPr lang="it-IT" sz="1800" dirty="0">
                <a:solidFill>
                  <a:srgbClr val="FFFFFF"/>
                </a:solidFill>
                <a:latin typeface="Bradley Hand" pitchFamily="2" charset="77"/>
              </a:rPr>
              <a:t> </a:t>
            </a:r>
            <a:r>
              <a:rPr lang="it-IT" sz="1800" dirty="0" err="1">
                <a:solidFill>
                  <a:srgbClr val="FFFFFF"/>
                </a:solidFill>
                <a:latin typeface="Bradley Hand" pitchFamily="2" charset="77"/>
              </a:rPr>
              <a:t>originated</a:t>
            </a:r>
            <a:r>
              <a:rPr lang="it-IT" sz="1800" dirty="0">
                <a:solidFill>
                  <a:srgbClr val="FFFFFF"/>
                </a:solidFill>
                <a:latin typeface="Bradley Hand" pitchFamily="2" charset="77"/>
              </a:rPr>
              <a:t> in </a:t>
            </a:r>
            <a:r>
              <a:rPr lang="it-IT" sz="1800" dirty="0" err="1">
                <a:solidFill>
                  <a:srgbClr val="FFFFFF"/>
                </a:solidFill>
                <a:latin typeface="Bradley Hand" pitchFamily="2" charset="77"/>
              </a:rPr>
              <a:t>StarOffice</a:t>
            </a:r>
            <a:r>
              <a:rPr lang="it-IT" sz="1800" dirty="0">
                <a:solidFill>
                  <a:srgbClr val="FFFFFF"/>
                </a:solidFill>
                <a:latin typeface="Bradley Hand" pitchFamily="2" charset="77"/>
              </a:rPr>
              <a:t> office suite.</a:t>
            </a:r>
          </a:p>
          <a:p>
            <a:pPr>
              <a:buSzPts val="1700"/>
            </a:pPr>
            <a:r>
              <a:rPr lang="it-IT" sz="1800" dirty="0" err="1">
                <a:solidFill>
                  <a:srgbClr val="FFC000"/>
                </a:solidFill>
                <a:latin typeface="Bradley Hand" pitchFamily="2" charset="77"/>
              </a:rPr>
              <a:t>Gambas</a:t>
            </a:r>
            <a:r>
              <a:rPr lang="it-IT" sz="1800" dirty="0">
                <a:solidFill>
                  <a:srgbClr val="FFFFFF"/>
                </a:solidFill>
                <a:latin typeface="Bradley Hand" pitchFamily="2" charset="77"/>
              </a:rPr>
              <a:t>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a Visual Basic </a:t>
            </a:r>
            <a:r>
              <a:rPr lang="it-IT" sz="1800" dirty="0" err="1">
                <a:solidFill>
                  <a:srgbClr val="FFFFFF"/>
                </a:solidFill>
                <a:latin typeface="Bradley Hand" pitchFamily="2" charset="77"/>
              </a:rPr>
              <a:t>inspired</a:t>
            </a:r>
            <a:r>
              <a:rPr lang="it-IT" sz="1800" dirty="0">
                <a:solidFill>
                  <a:srgbClr val="FFFFFF"/>
                </a:solidFill>
                <a:latin typeface="Bradley Hand" pitchFamily="2" charset="77"/>
              </a:rPr>
              <a:t> free software </a:t>
            </a:r>
            <a:r>
              <a:rPr lang="it-IT" sz="1800" dirty="0" err="1">
                <a:solidFill>
                  <a:srgbClr val="FFFFFF"/>
                </a:solidFill>
                <a:latin typeface="Bradley Hand" pitchFamily="2" charset="77"/>
              </a:rPr>
              <a:t>programming</a:t>
            </a:r>
            <a:r>
              <a:rPr lang="it-IT" sz="1800" dirty="0">
                <a:solidFill>
                  <a:srgbClr val="FFFFFF"/>
                </a:solidFill>
                <a:latin typeface="Bradley Hand" pitchFamily="2" charset="77"/>
              </a:rPr>
              <a:t> </a:t>
            </a:r>
            <a:r>
              <a:rPr lang="it-IT" sz="1800" dirty="0" err="1">
                <a:solidFill>
                  <a:srgbClr val="FFFFFF"/>
                </a:solidFill>
                <a:latin typeface="Bradley Hand" pitchFamily="2" charset="77"/>
              </a:rPr>
              <a:t>language</a:t>
            </a:r>
            <a:r>
              <a:rPr lang="it-IT" sz="1800" dirty="0">
                <a:solidFill>
                  <a:srgbClr val="FFFFFF"/>
                </a:solidFill>
                <a:latin typeface="Bradley Hand" pitchFamily="2" charset="77"/>
              </a:rPr>
              <a:t> for the Linux </a:t>
            </a:r>
            <a:r>
              <a:rPr lang="it-IT" sz="1800" dirty="0" err="1">
                <a:solidFill>
                  <a:srgbClr val="FFFFFF"/>
                </a:solidFill>
                <a:latin typeface="Bradley Hand" pitchFamily="2" charset="77"/>
              </a:rPr>
              <a:t>operating</a:t>
            </a:r>
            <a:r>
              <a:rPr lang="it-IT" sz="1800" dirty="0">
                <a:solidFill>
                  <a:srgbClr val="FFFFFF"/>
                </a:solidFill>
                <a:latin typeface="Bradley Hand" pitchFamily="2" charset="77"/>
              </a:rPr>
              <a:t> </a:t>
            </a:r>
            <a:r>
              <a:rPr lang="it-IT" sz="1800" dirty="0" err="1">
                <a:solidFill>
                  <a:srgbClr val="FFFFFF"/>
                </a:solidFill>
                <a:latin typeface="Bradley Hand" pitchFamily="2" charset="77"/>
              </a:rPr>
              <a:t>system</a:t>
            </a:r>
            <a:endParaRPr lang="it-IT" sz="1800" dirty="0">
              <a:solidFill>
                <a:srgbClr val="FFFFFF"/>
              </a:solidFill>
              <a:latin typeface="Bradley Hand" pitchFamily="2" charset="77"/>
            </a:endParaRPr>
          </a:p>
          <a:p>
            <a:pPr>
              <a:buSzPts val="1700"/>
            </a:pPr>
            <a:r>
              <a:rPr lang="it-IT" sz="1800" dirty="0" err="1">
                <a:solidFill>
                  <a:srgbClr val="FFC000"/>
                </a:solidFill>
                <a:latin typeface="Bradley Hand" pitchFamily="2" charset="77"/>
              </a:rPr>
              <a:t>WinWrap</a:t>
            </a:r>
            <a:r>
              <a:rPr lang="it-IT" sz="1800" dirty="0">
                <a:solidFill>
                  <a:srgbClr val="FFC000"/>
                </a:solidFill>
                <a:latin typeface="Bradley Hand" pitchFamily="2" charset="77"/>
              </a:rPr>
              <a:t> Basic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a </a:t>
            </a:r>
            <a:r>
              <a:rPr lang="it-IT" sz="1800" dirty="0" err="1">
                <a:solidFill>
                  <a:srgbClr val="FFFFFF"/>
                </a:solidFill>
                <a:latin typeface="Bradley Hand" pitchFamily="2" charset="77"/>
              </a:rPr>
              <a:t>third</a:t>
            </a:r>
            <a:r>
              <a:rPr lang="it-IT" sz="1800" dirty="0">
                <a:solidFill>
                  <a:srgbClr val="FFFFFF"/>
                </a:solidFill>
                <a:latin typeface="Bradley Hand" pitchFamily="2" charset="77"/>
              </a:rPr>
              <a:t>-party VBA </a:t>
            </a:r>
            <a:r>
              <a:rPr lang="it-IT" sz="1800" dirty="0" err="1">
                <a:solidFill>
                  <a:srgbClr val="FFFFFF"/>
                </a:solidFill>
                <a:latin typeface="Bradley Hand" pitchFamily="2" charset="77"/>
              </a:rPr>
              <a:t>variant</a:t>
            </a:r>
            <a:r>
              <a:rPr lang="it-IT" sz="1800" dirty="0">
                <a:solidFill>
                  <a:srgbClr val="FFFFFF"/>
                </a:solidFill>
                <a:latin typeface="Bradley Hand" pitchFamily="2" charset="77"/>
              </a:rPr>
              <a:t> </a:t>
            </a:r>
            <a:r>
              <a:rPr lang="it-IT" sz="1800" dirty="0" err="1">
                <a:solidFill>
                  <a:srgbClr val="FFFFFF"/>
                </a:solidFill>
                <a:latin typeface="Bradley Hand" pitchFamily="2" charset="77"/>
              </a:rPr>
              <a:t>used</a:t>
            </a:r>
            <a:r>
              <a:rPr lang="it-IT" sz="1800" dirty="0">
                <a:solidFill>
                  <a:srgbClr val="FFFFFF"/>
                </a:solidFill>
                <a:latin typeface="Bradley Hand" pitchFamily="2" charset="77"/>
              </a:rPr>
              <a:t> with </a:t>
            </a:r>
            <a:r>
              <a:rPr lang="it-IT" sz="1800" dirty="0" err="1">
                <a:solidFill>
                  <a:srgbClr val="FFFFFF"/>
                </a:solidFill>
                <a:latin typeface="Bradley Hand" pitchFamily="2" charset="77"/>
              </a:rPr>
              <a:t>various</a:t>
            </a:r>
            <a:r>
              <a:rPr lang="it-IT" sz="1800" dirty="0">
                <a:solidFill>
                  <a:srgbClr val="FFFFFF"/>
                </a:solidFill>
                <a:latin typeface="Bradley Hand" pitchFamily="2" charset="77"/>
              </a:rPr>
              <a:t> software</a:t>
            </a:r>
          </a:p>
          <a:p>
            <a:pPr>
              <a:buSzPts val="1700"/>
            </a:pPr>
            <a:r>
              <a:rPr lang="it-IT" sz="1800" dirty="0" err="1">
                <a:solidFill>
                  <a:srgbClr val="FFC000"/>
                </a:solidFill>
                <a:latin typeface="Bradley Hand" pitchFamily="2" charset="77"/>
              </a:rPr>
              <a:t>LotusScript</a:t>
            </a:r>
            <a:r>
              <a:rPr lang="it-IT" sz="1800" dirty="0">
                <a:solidFill>
                  <a:srgbClr val="FFFFFF"/>
                </a:solidFill>
                <a:latin typeface="Bradley Hand" pitchFamily="2" charset="77"/>
              </a:rPr>
              <a:t> </a:t>
            </a:r>
            <a:r>
              <a:rPr lang="it-IT" sz="1800" dirty="0" err="1">
                <a:solidFill>
                  <a:srgbClr val="FFFFFF"/>
                </a:solidFill>
                <a:latin typeface="Bradley Hand" pitchFamily="2" charset="77"/>
              </a:rPr>
              <a:t>is</a:t>
            </a:r>
            <a:r>
              <a:rPr lang="it-IT" sz="1800" dirty="0">
                <a:solidFill>
                  <a:srgbClr val="FFFFFF"/>
                </a:solidFill>
                <a:latin typeface="Bradley Hand" pitchFamily="2" charset="77"/>
              </a:rPr>
              <a:t> a VBA </a:t>
            </a:r>
            <a:r>
              <a:rPr lang="it-IT" sz="1800" dirty="0" err="1">
                <a:solidFill>
                  <a:srgbClr val="FFFFFF"/>
                </a:solidFill>
                <a:latin typeface="Bradley Hand" pitchFamily="2" charset="77"/>
              </a:rPr>
              <a:t>variant</a:t>
            </a:r>
            <a:r>
              <a:rPr lang="it-IT" sz="1800" dirty="0">
                <a:solidFill>
                  <a:srgbClr val="FFFFFF"/>
                </a:solidFill>
                <a:latin typeface="Bradley Hand" pitchFamily="2" charset="77"/>
              </a:rPr>
              <a:t> </a:t>
            </a:r>
            <a:r>
              <a:rPr lang="it-IT" sz="1800" dirty="0" err="1">
                <a:solidFill>
                  <a:srgbClr val="FFFFFF"/>
                </a:solidFill>
                <a:latin typeface="Bradley Hand" pitchFamily="2" charset="77"/>
              </a:rPr>
              <a:t>available</a:t>
            </a:r>
            <a:r>
              <a:rPr lang="it-IT" sz="1800" dirty="0">
                <a:solidFill>
                  <a:srgbClr val="FFFFFF"/>
                </a:solidFill>
                <a:latin typeface="Bradley Hand" pitchFamily="2" charset="77"/>
              </a:rPr>
              <a:t> in Lotus </a:t>
            </a:r>
            <a:r>
              <a:rPr lang="it-IT" sz="1800" dirty="0" err="1">
                <a:solidFill>
                  <a:srgbClr val="FFFFFF"/>
                </a:solidFill>
                <a:latin typeface="Bradley Hand" pitchFamily="2" charset="77"/>
              </a:rPr>
              <a:t>SmartSuite</a:t>
            </a:r>
            <a:r>
              <a:rPr lang="it-IT" sz="1800" dirty="0">
                <a:solidFill>
                  <a:srgbClr val="FFFFFF"/>
                </a:solidFill>
                <a:latin typeface="Bradley Hand" pitchFamily="2" charset="77"/>
              </a:rPr>
              <a:t> and Lotus Notes.</a:t>
            </a:r>
          </a:p>
          <a:p>
            <a:pPr>
              <a:buSzPts val="1700"/>
            </a:pPr>
            <a:r>
              <a:rPr lang="it-IT" sz="1800" dirty="0" err="1">
                <a:solidFill>
                  <a:srgbClr val="FFFFFF"/>
                </a:solidFill>
                <a:latin typeface="Bradley Hand" pitchFamily="2" charset="77"/>
              </a:rPr>
              <a:t>Later</a:t>
            </a:r>
            <a:r>
              <a:rPr lang="it-IT" sz="1800" dirty="0">
                <a:solidFill>
                  <a:srgbClr val="FFFFFF"/>
                </a:solidFill>
                <a:latin typeface="Bradley Hand" pitchFamily="2" charset="77"/>
              </a:rPr>
              <a:t> </a:t>
            </a:r>
            <a:r>
              <a:rPr lang="it-IT" sz="1800" dirty="0" err="1">
                <a:solidFill>
                  <a:srgbClr val="FFFFFF"/>
                </a:solidFill>
                <a:latin typeface="Bradley Hand" pitchFamily="2" charset="77"/>
              </a:rPr>
              <a:t>versions</a:t>
            </a:r>
            <a:r>
              <a:rPr lang="it-IT" sz="1800" dirty="0">
                <a:solidFill>
                  <a:srgbClr val="FFFFFF"/>
                </a:solidFill>
                <a:latin typeface="Bradley Hand" pitchFamily="2" charset="77"/>
              </a:rPr>
              <a:t> of </a:t>
            </a:r>
            <a:r>
              <a:rPr lang="it-IT" sz="1800" dirty="0">
                <a:solidFill>
                  <a:srgbClr val="FFC000"/>
                </a:solidFill>
                <a:latin typeface="Bradley Hand" pitchFamily="2" charset="77"/>
              </a:rPr>
              <a:t>Corel </a:t>
            </a:r>
            <a:r>
              <a:rPr lang="it-IT" sz="1800" dirty="0" err="1">
                <a:solidFill>
                  <a:srgbClr val="FFC000"/>
                </a:solidFill>
                <a:latin typeface="Bradley Hand" pitchFamily="2" charset="77"/>
              </a:rPr>
              <a:t>WordPerfect</a:t>
            </a:r>
            <a:r>
              <a:rPr lang="it-IT" sz="1800" dirty="0">
                <a:solidFill>
                  <a:srgbClr val="FFC000"/>
                </a:solidFill>
                <a:latin typeface="Bradley Hand" pitchFamily="2" charset="77"/>
              </a:rPr>
              <a:t> Office </a:t>
            </a:r>
            <a:r>
              <a:rPr lang="it-IT" sz="1800" dirty="0" err="1">
                <a:solidFill>
                  <a:srgbClr val="FFFFFF"/>
                </a:solidFill>
                <a:latin typeface="Bradley Hand" pitchFamily="2" charset="77"/>
              </a:rPr>
              <a:t>implement</a:t>
            </a:r>
            <a:r>
              <a:rPr lang="it-IT" sz="1800" dirty="0">
                <a:solidFill>
                  <a:srgbClr val="FFFFFF"/>
                </a:solidFill>
                <a:latin typeface="Bradley Hand" pitchFamily="2" charset="77"/>
              </a:rPr>
              <a:t> </a:t>
            </a:r>
            <a:r>
              <a:rPr lang="it-IT" sz="1800" dirty="0" err="1">
                <a:solidFill>
                  <a:srgbClr val="FFFFFF"/>
                </a:solidFill>
                <a:latin typeface="Bradley Hand" pitchFamily="2" charset="77"/>
              </a:rPr>
              <a:t>access</a:t>
            </a:r>
            <a:r>
              <a:rPr lang="it-IT" sz="1800" dirty="0">
                <a:solidFill>
                  <a:srgbClr val="FFFFFF"/>
                </a:solidFill>
                <a:latin typeface="Bradley Hand" pitchFamily="2" charset="77"/>
              </a:rPr>
              <a:t> to VBA </a:t>
            </a:r>
            <a:r>
              <a:rPr lang="it-IT" sz="1800" dirty="0" err="1">
                <a:solidFill>
                  <a:srgbClr val="FFFFFF"/>
                </a:solidFill>
                <a:latin typeface="Bradley Hand" pitchFamily="2" charset="77"/>
              </a:rPr>
              <a:t>as</a:t>
            </a:r>
            <a:r>
              <a:rPr lang="it-IT" sz="1800" dirty="0">
                <a:solidFill>
                  <a:srgbClr val="FFFFFF"/>
                </a:solidFill>
                <a:latin typeface="Bradley Hand" pitchFamily="2" charset="77"/>
              </a:rPr>
              <a:t> </a:t>
            </a:r>
            <a:r>
              <a:rPr lang="it-IT" sz="1800" dirty="0" err="1">
                <a:solidFill>
                  <a:srgbClr val="FFFFFF"/>
                </a:solidFill>
                <a:latin typeface="Bradley Hand" pitchFamily="2" charset="77"/>
              </a:rPr>
              <a:t>one</a:t>
            </a:r>
            <a:r>
              <a:rPr lang="it-IT" sz="1800" dirty="0">
                <a:solidFill>
                  <a:srgbClr val="FFFFFF"/>
                </a:solidFill>
                <a:latin typeface="Bradley Hand" pitchFamily="2" charset="77"/>
              </a:rPr>
              <a:t> of the macro/</a:t>
            </a:r>
            <a:r>
              <a:rPr lang="it-IT" sz="1800" dirty="0" err="1">
                <a:solidFill>
                  <a:srgbClr val="FFFFFF"/>
                </a:solidFill>
                <a:latin typeface="Bradley Hand" pitchFamily="2" charset="77"/>
              </a:rPr>
              <a:t>scripting</a:t>
            </a:r>
            <a:r>
              <a:rPr lang="it-IT" sz="1800" dirty="0">
                <a:solidFill>
                  <a:srgbClr val="FFFFFF"/>
                </a:solidFill>
                <a:latin typeface="Bradley Hand" pitchFamily="2" charset="77"/>
              </a:rPr>
              <a:t> </a:t>
            </a:r>
            <a:r>
              <a:rPr lang="it-IT" sz="1800" dirty="0" err="1">
                <a:solidFill>
                  <a:srgbClr val="FFFFFF"/>
                </a:solidFill>
                <a:latin typeface="Bradley Hand" pitchFamily="2" charset="77"/>
              </a:rPr>
              <a:t>languages</a:t>
            </a:r>
            <a:r>
              <a:rPr lang="it-IT" sz="1800" dirty="0">
                <a:solidFill>
                  <a:srgbClr val="FFFFFF"/>
                </a:solidFill>
                <a:latin typeface="Bradley Hand" pitchFamily="2" charset="77"/>
              </a:rPr>
              <a:t> </a:t>
            </a:r>
          </a:p>
          <a:p>
            <a:pPr>
              <a:buSzPts val="1700"/>
            </a:pPr>
            <a:r>
              <a:rPr lang="it-IT" sz="1800" dirty="0" err="1">
                <a:solidFill>
                  <a:srgbClr val="FFFFFF"/>
                </a:solidFill>
                <a:latin typeface="Bradley Hand" pitchFamily="2" charset="77"/>
              </a:rPr>
              <a:t>Earlier</a:t>
            </a:r>
            <a:r>
              <a:rPr lang="it-IT" sz="1800" dirty="0">
                <a:solidFill>
                  <a:srgbClr val="FFFFFF"/>
                </a:solidFill>
                <a:latin typeface="Bradley Hand" pitchFamily="2" charset="77"/>
              </a:rPr>
              <a:t> </a:t>
            </a:r>
            <a:r>
              <a:rPr lang="it-IT" sz="1800" dirty="0" err="1">
                <a:solidFill>
                  <a:srgbClr val="FFFFFF"/>
                </a:solidFill>
                <a:latin typeface="Bradley Hand" pitchFamily="2" charset="77"/>
              </a:rPr>
              <a:t>versions</a:t>
            </a:r>
            <a:r>
              <a:rPr lang="it-IT" sz="1800" dirty="0">
                <a:solidFill>
                  <a:srgbClr val="FFFFFF"/>
                </a:solidFill>
                <a:latin typeface="Bradley Hand" pitchFamily="2" charset="77"/>
              </a:rPr>
              <a:t> of Microsoft Word use a </a:t>
            </a:r>
            <a:r>
              <a:rPr lang="it-IT" sz="1800" dirty="0" err="1">
                <a:solidFill>
                  <a:srgbClr val="FFFFFF"/>
                </a:solidFill>
                <a:latin typeface="Bradley Hand" pitchFamily="2" charset="77"/>
              </a:rPr>
              <a:t>variant</a:t>
            </a:r>
            <a:r>
              <a:rPr lang="it-IT" sz="1800" dirty="0">
                <a:solidFill>
                  <a:srgbClr val="FFFFFF"/>
                </a:solidFill>
                <a:latin typeface="Bradley Hand" pitchFamily="2" charset="77"/>
              </a:rPr>
              <a:t> of Visual Basic </a:t>
            </a:r>
            <a:r>
              <a:rPr lang="it-IT" sz="1800" dirty="0" err="1">
                <a:solidFill>
                  <a:srgbClr val="FFFFFF"/>
                </a:solidFill>
                <a:latin typeface="Bradley Hand" pitchFamily="2" charset="77"/>
              </a:rPr>
              <a:t>called</a:t>
            </a:r>
            <a:r>
              <a:rPr lang="it-IT" sz="1800" dirty="0">
                <a:solidFill>
                  <a:srgbClr val="FFFFFF"/>
                </a:solidFill>
                <a:latin typeface="Bradley Hand" pitchFamily="2" charset="77"/>
              </a:rPr>
              <a:t> </a:t>
            </a:r>
            <a:r>
              <a:rPr lang="it-IT" sz="1800" dirty="0" err="1">
                <a:solidFill>
                  <a:srgbClr val="FFC000"/>
                </a:solidFill>
                <a:latin typeface="Bradley Hand" pitchFamily="2" charset="77"/>
              </a:rPr>
              <a:t>WordBasic</a:t>
            </a:r>
            <a:endParaRPr lang="it-IT" sz="1800" dirty="0">
              <a:solidFill>
                <a:srgbClr val="FFC000"/>
              </a:solidFill>
              <a:latin typeface="Bradley Hand" pitchFamily="2" charset="77"/>
            </a:endParaRPr>
          </a:p>
        </p:txBody>
      </p:sp>
    </p:spTree>
    <p:extLst>
      <p:ext uri="{BB962C8B-B14F-4D97-AF65-F5344CB8AC3E}">
        <p14:creationId xmlns:p14="http://schemas.microsoft.com/office/powerpoint/2010/main" val="230894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trips(downRigh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strips(downRigh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strips(downRigh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strips(downRigh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strips(downRight)">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strips(downRight)">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6FD4C16-1F89-AA4C-BB7F-2A8118E75834}"/>
              </a:ext>
            </a:extLst>
          </p:cNvPr>
          <p:cNvSpPr>
            <a:spLocks noGrp="1"/>
          </p:cNvSpPr>
          <p:nvPr>
            <p:ph type="title"/>
          </p:nvPr>
        </p:nvSpPr>
        <p:spPr>
          <a:xfrm>
            <a:off x="1522411" y="-1214210"/>
            <a:ext cx="9144001" cy="3123685"/>
          </a:xfrm>
          <a:prstGeom prst="pie">
            <a:avLst>
              <a:gd name="adj1" fmla="val 21588346"/>
              <a:gd name="adj2" fmla="val 10802728"/>
            </a:avLst>
          </a:prstGeom>
          <a:solidFill>
            <a:srgbClr val="5E83C5"/>
          </a:solidFill>
        </p:spPr>
        <p:style>
          <a:lnRef idx="2">
            <a:schemeClr val="accent1">
              <a:shade val="50000"/>
            </a:schemeClr>
          </a:lnRef>
          <a:fillRef idx="1">
            <a:schemeClr val="accent1"/>
          </a:fillRef>
          <a:effectRef idx="0">
            <a:schemeClr val="accent1"/>
          </a:effectRef>
          <a:fontRef idx="minor">
            <a:schemeClr val="lt1"/>
          </a:fontRef>
        </p:style>
        <p:txBody>
          <a:bodyPr/>
          <a:lstStyle/>
          <a:p>
            <a:r>
              <a:rPr lang="it-IT" dirty="0">
                <a:latin typeface="Chalkduster" panose="03050602040202020205" pitchFamily="66" charset="77"/>
              </a:rPr>
              <a:t> Derivative </a:t>
            </a:r>
            <a:r>
              <a:rPr lang="it-IT" dirty="0" err="1">
                <a:latin typeface="Chalkduster" panose="03050602040202020205" pitchFamily="66" charset="77"/>
              </a:rPr>
              <a:t>languages</a:t>
            </a:r>
            <a:endParaRPr lang="it-IT" dirty="0">
              <a:latin typeface="Chalkduster" panose="03050602040202020205" pitchFamily="66" charset="77"/>
            </a:endParaRPr>
          </a:p>
        </p:txBody>
      </p:sp>
      <p:pic>
        <p:nvPicPr>
          <p:cNvPr id="7" name="Immagine 6">
            <a:extLst>
              <a:ext uri="{FF2B5EF4-FFF2-40B4-BE49-F238E27FC236}">
                <a16:creationId xmlns:a16="http://schemas.microsoft.com/office/drawing/2014/main" id="{0E15911F-7C6D-4E4E-A25E-1AD4355A0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492" y="2852424"/>
            <a:ext cx="4968552" cy="1883909"/>
          </a:xfrm>
          <a:prstGeom prst="rect">
            <a:avLst/>
          </a:prstGeom>
        </p:spPr>
      </p:pic>
      <p:sp>
        <p:nvSpPr>
          <p:cNvPr id="11" name="Rettangolo 10">
            <a:extLst>
              <a:ext uri="{FF2B5EF4-FFF2-40B4-BE49-F238E27FC236}">
                <a16:creationId xmlns:a16="http://schemas.microsoft.com/office/drawing/2014/main" id="{90906DAE-1BDB-3C4C-9CB0-9ECD26375470}"/>
              </a:ext>
            </a:extLst>
          </p:cNvPr>
          <p:cNvSpPr/>
          <p:nvPr/>
        </p:nvSpPr>
        <p:spPr>
          <a:xfrm>
            <a:off x="8774385" y="2040053"/>
            <a:ext cx="3080668" cy="1754326"/>
          </a:xfrm>
          <a:prstGeom prst="rect">
            <a:avLst/>
          </a:prstGeom>
          <a:solidFill>
            <a:schemeClr val="accent6">
              <a:lumMod val="75000"/>
            </a:schemeClr>
          </a:solidFill>
        </p:spPr>
        <p:txBody>
          <a:bodyPr wrap="square">
            <a:spAutoFit/>
          </a:bodyPr>
          <a:lstStyle/>
          <a:p>
            <a:pPr lvl="0"/>
            <a:r>
              <a:rPr lang="it-IT" dirty="0">
                <a:latin typeface="Bradley Hand" pitchFamily="2" charset="77"/>
              </a:rPr>
              <a:t>Visual Basic for Applications (VBA) is </a:t>
            </a:r>
            <a:r>
              <a:rPr lang="it-IT" dirty="0" err="1">
                <a:latin typeface="Bradley Hand" pitchFamily="2" charset="77"/>
              </a:rPr>
              <a:t>included</a:t>
            </a:r>
            <a:r>
              <a:rPr lang="it-IT" dirty="0">
                <a:latin typeface="Bradley Hand" pitchFamily="2" charset="77"/>
              </a:rPr>
              <a:t> in </a:t>
            </a:r>
            <a:r>
              <a:rPr lang="it-IT" dirty="0" err="1">
                <a:latin typeface="Bradley Hand" pitchFamily="2" charset="77"/>
              </a:rPr>
              <a:t>many</a:t>
            </a:r>
            <a:r>
              <a:rPr lang="it-IT" dirty="0">
                <a:latin typeface="Bradley Hand" pitchFamily="2" charset="77"/>
              </a:rPr>
              <a:t> Microsoft </a:t>
            </a:r>
            <a:r>
              <a:rPr lang="it-IT" dirty="0" err="1">
                <a:latin typeface="Bradley Hand" pitchFamily="2" charset="77"/>
              </a:rPr>
              <a:t>applications</a:t>
            </a:r>
            <a:r>
              <a:rPr lang="it-IT" dirty="0">
                <a:latin typeface="Bradley Hand" pitchFamily="2" charset="77"/>
              </a:rPr>
              <a:t> (Microsoft Office), and </a:t>
            </a:r>
            <a:r>
              <a:rPr lang="it-IT" dirty="0" err="1">
                <a:latin typeface="Bradley Hand" pitchFamily="2" charset="77"/>
              </a:rPr>
              <a:t>also</a:t>
            </a:r>
            <a:r>
              <a:rPr lang="it-IT" dirty="0">
                <a:latin typeface="Bradley Hand" pitchFamily="2" charset="77"/>
              </a:rPr>
              <a:t> in </a:t>
            </a:r>
            <a:r>
              <a:rPr lang="it-IT" dirty="0" err="1">
                <a:latin typeface="Bradley Hand" pitchFamily="2" charset="77"/>
              </a:rPr>
              <a:t>many</a:t>
            </a:r>
            <a:r>
              <a:rPr lang="it-IT" dirty="0">
                <a:latin typeface="Bradley Hand" pitchFamily="2" charset="77"/>
              </a:rPr>
              <a:t> </a:t>
            </a:r>
            <a:r>
              <a:rPr lang="it-IT" dirty="0" err="1">
                <a:latin typeface="Bradley Hand" pitchFamily="2" charset="77"/>
              </a:rPr>
              <a:t>third</a:t>
            </a:r>
            <a:r>
              <a:rPr lang="it-IT" dirty="0">
                <a:latin typeface="Bradley Hand" pitchFamily="2" charset="77"/>
              </a:rPr>
              <a:t>-party </a:t>
            </a:r>
            <a:r>
              <a:rPr lang="it-IT" dirty="0" err="1">
                <a:latin typeface="Bradley Hand" pitchFamily="2" charset="77"/>
              </a:rPr>
              <a:t>products</a:t>
            </a:r>
            <a:r>
              <a:rPr lang="it-IT" dirty="0">
                <a:latin typeface="Bradley Hand" pitchFamily="2" charset="77"/>
              </a:rPr>
              <a:t>. </a:t>
            </a:r>
          </a:p>
        </p:txBody>
      </p:sp>
      <p:sp>
        <p:nvSpPr>
          <p:cNvPr id="12" name="Rettangolo 11">
            <a:extLst>
              <a:ext uri="{FF2B5EF4-FFF2-40B4-BE49-F238E27FC236}">
                <a16:creationId xmlns:a16="http://schemas.microsoft.com/office/drawing/2014/main" id="{3332C8B6-AB2E-314C-A6C4-6F1030DF24B8}"/>
              </a:ext>
            </a:extLst>
          </p:cNvPr>
          <p:cNvSpPr/>
          <p:nvPr/>
        </p:nvSpPr>
        <p:spPr>
          <a:xfrm>
            <a:off x="333772" y="2140189"/>
            <a:ext cx="2783380" cy="1200329"/>
          </a:xfrm>
          <a:prstGeom prst="rect">
            <a:avLst/>
          </a:prstGeom>
          <a:solidFill>
            <a:schemeClr val="accent5"/>
          </a:solidFill>
          <a:ln w="38100">
            <a:solidFill>
              <a:schemeClr val="accent5"/>
            </a:solidFill>
          </a:ln>
        </p:spPr>
        <p:style>
          <a:lnRef idx="2">
            <a:schemeClr val="accent3"/>
          </a:lnRef>
          <a:fillRef idx="1">
            <a:schemeClr val="lt1"/>
          </a:fillRef>
          <a:effectRef idx="0">
            <a:schemeClr val="accent3"/>
          </a:effectRef>
          <a:fontRef idx="minor">
            <a:schemeClr val="dk1"/>
          </a:fontRef>
        </p:style>
        <p:txBody>
          <a:bodyPr wrap="square">
            <a:spAutoFit/>
          </a:bodyPr>
          <a:lstStyle/>
          <a:p>
            <a:pPr lvl="0"/>
            <a:r>
              <a:rPr lang="it-IT" dirty="0">
                <a:solidFill>
                  <a:schemeClr val="tx1"/>
                </a:solidFill>
                <a:latin typeface="Bradley Hand" pitchFamily="2" charset="77"/>
              </a:rPr>
              <a:t>It is </a:t>
            </a:r>
            <a:r>
              <a:rPr lang="it-IT" dirty="0" err="1">
                <a:solidFill>
                  <a:schemeClr val="tx1"/>
                </a:solidFill>
                <a:latin typeface="Bradley Hand" pitchFamily="2" charset="77"/>
              </a:rPr>
              <a:t>largely</a:t>
            </a:r>
            <a:r>
              <a:rPr lang="it-IT" dirty="0">
                <a:solidFill>
                  <a:schemeClr val="tx1"/>
                </a:solidFill>
                <a:latin typeface="Bradley Hand" pitchFamily="2" charset="77"/>
              </a:rPr>
              <a:t> the </a:t>
            </a:r>
            <a:r>
              <a:rPr lang="it-IT" dirty="0" err="1">
                <a:solidFill>
                  <a:schemeClr val="tx1"/>
                </a:solidFill>
                <a:latin typeface="Bradley Hand" pitchFamily="2" charset="77"/>
              </a:rPr>
              <a:t>same</a:t>
            </a:r>
            <a:r>
              <a:rPr lang="it-IT" dirty="0">
                <a:solidFill>
                  <a:schemeClr val="tx1"/>
                </a:solidFill>
                <a:latin typeface="Bradley Hand" pitchFamily="2" charset="77"/>
              </a:rPr>
              <a:t> </a:t>
            </a:r>
            <a:r>
              <a:rPr lang="it-IT" dirty="0" err="1">
                <a:solidFill>
                  <a:schemeClr val="tx1"/>
                </a:solidFill>
                <a:latin typeface="Bradley Hand" pitchFamily="2" charset="77"/>
              </a:rPr>
              <a:t>language</a:t>
            </a:r>
            <a:r>
              <a:rPr lang="it-IT" dirty="0">
                <a:solidFill>
                  <a:schemeClr val="tx1"/>
                </a:solidFill>
                <a:latin typeface="Bradley Hand" pitchFamily="2" charset="77"/>
              </a:rPr>
              <a:t> </a:t>
            </a:r>
            <a:r>
              <a:rPr lang="it-IT" dirty="0" err="1">
                <a:solidFill>
                  <a:schemeClr val="tx1"/>
                </a:solidFill>
                <a:latin typeface="Bradley Hand" pitchFamily="2" charset="77"/>
              </a:rPr>
              <a:t>as</a:t>
            </a:r>
            <a:r>
              <a:rPr lang="it-IT" dirty="0">
                <a:solidFill>
                  <a:schemeClr val="tx1"/>
                </a:solidFill>
                <a:latin typeface="Bradley Hand" pitchFamily="2" charset="77"/>
              </a:rPr>
              <a:t> Visual Basic 6.0 and </a:t>
            </a:r>
            <a:r>
              <a:rPr lang="it-IT" dirty="0" err="1">
                <a:solidFill>
                  <a:schemeClr val="tx1"/>
                </a:solidFill>
                <a:latin typeface="Bradley Hand" pitchFamily="2" charset="77"/>
              </a:rPr>
              <a:t>uses</a:t>
            </a:r>
            <a:r>
              <a:rPr lang="it-IT" dirty="0">
                <a:solidFill>
                  <a:schemeClr val="tx1"/>
                </a:solidFill>
                <a:latin typeface="Bradley Hand" pitchFamily="2" charset="77"/>
              </a:rPr>
              <a:t> the </a:t>
            </a:r>
            <a:r>
              <a:rPr lang="it-IT" dirty="0" err="1">
                <a:solidFill>
                  <a:schemeClr val="tx1"/>
                </a:solidFill>
                <a:latin typeface="Bradley Hand" pitchFamily="2" charset="77"/>
              </a:rPr>
              <a:t>same</a:t>
            </a:r>
            <a:r>
              <a:rPr lang="it-IT" dirty="0">
                <a:solidFill>
                  <a:schemeClr val="tx1"/>
                </a:solidFill>
                <a:latin typeface="Bradley Hand" pitchFamily="2" charset="77"/>
              </a:rPr>
              <a:t> </a:t>
            </a:r>
            <a:r>
              <a:rPr lang="it-IT" dirty="0" err="1">
                <a:solidFill>
                  <a:schemeClr val="tx1"/>
                </a:solidFill>
                <a:latin typeface="Bradley Hand" pitchFamily="2" charset="77"/>
              </a:rPr>
              <a:t>runtime</a:t>
            </a:r>
            <a:r>
              <a:rPr lang="it-IT" dirty="0">
                <a:solidFill>
                  <a:schemeClr val="tx1"/>
                </a:solidFill>
                <a:latin typeface="Bradley Hand" pitchFamily="2" charset="77"/>
              </a:rPr>
              <a:t> </a:t>
            </a:r>
            <a:r>
              <a:rPr lang="it-IT" dirty="0" err="1">
                <a:solidFill>
                  <a:schemeClr val="tx1"/>
                </a:solidFill>
                <a:latin typeface="Bradley Hand" pitchFamily="2" charset="77"/>
              </a:rPr>
              <a:t>library</a:t>
            </a:r>
            <a:r>
              <a:rPr lang="it-IT" dirty="0">
                <a:solidFill>
                  <a:schemeClr val="tx1"/>
                </a:solidFill>
                <a:latin typeface="Bradley Hand" pitchFamily="2" charset="77"/>
              </a:rPr>
              <a:t>. </a:t>
            </a:r>
          </a:p>
        </p:txBody>
      </p:sp>
      <p:sp>
        <p:nvSpPr>
          <p:cNvPr id="13" name="Rettangolo 12">
            <a:extLst>
              <a:ext uri="{FF2B5EF4-FFF2-40B4-BE49-F238E27FC236}">
                <a16:creationId xmlns:a16="http://schemas.microsoft.com/office/drawing/2014/main" id="{DC7691D8-79F2-6C4C-B3DC-537902DC2426}"/>
              </a:ext>
            </a:extLst>
          </p:cNvPr>
          <p:cNvSpPr/>
          <p:nvPr/>
        </p:nvSpPr>
        <p:spPr>
          <a:xfrm>
            <a:off x="3047998" y="5217617"/>
            <a:ext cx="6092825" cy="923330"/>
          </a:xfrm>
          <a:prstGeom prst="rect">
            <a:avLst/>
          </a:prstGeom>
          <a:solidFill>
            <a:srgbClr val="FFC800"/>
          </a:solidFill>
          <a:ln w="38100">
            <a:solidFill>
              <a:srgbClr val="F3F100"/>
            </a:solidFill>
          </a:ln>
        </p:spPr>
        <p:txBody>
          <a:bodyPr>
            <a:spAutoFit/>
          </a:bodyPr>
          <a:lstStyle/>
          <a:p>
            <a:pPr lvl="0"/>
            <a:r>
              <a:rPr lang="it-IT" dirty="0">
                <a:latin typeface="Bradley Hand" pitchFamily="2" charset="77"/>
              </a:rPr>
              <a:t>Visual Basic </a:t>
            </a:r>
            <a:r>
              <a:rPr lang="it-IT" dirty="0" err="1">
                <a:latin typeface="Bradley Hand" pitchFamily="2" charset="77"/>
              </a:rPr>
              <a:t>development</a:t>
            </a:r>
            <a:r>
              <a:rPr lang="it-IT" dirty="0">
                <a:latin typeface="Bradley Hand" pitchFamily="2" charset="77"/>
              </a:rPr>
              <a:t> </a:t>
            </a:r>
            <a:r>
              <a:rPr lang="it-IT" dirty="0" err="1">
                <a:latin typeface="Bradley Hand" pitchFamily="2" charset="77"/>
              </a:rPr>
              <a:t>ended</a:t>
            </a:r>
            <a:r>
              <a:rPr lang="it-IT" dirty="0">
                <a:latin typeface="Bradley Hand" pitchFamily="2" charset="77"/>
              </a:rPr>
              <a:t> with 6.0, </a:t>
            </a:r>
            <a:r>
              <a:rPr lang="it-IT" dirty="0" err="1">
                <a:latin typeface="Bradley Hand" pitchFamily="2" charset="77"/>
              </a:rPr>
              <a:t>but</a:t>
            </a:r>
            <a:r>
              <a:rPr lang="it-IT" dirty="0">
                <a:latin typeface="Bradley Hand" pitchFamily="2" charset="77"/>
              </a:rPr>
              <a:t> in 2010 Microsoft </a:t>
            </a:r>
            <a:r>
              <a:rPr lang="it-IT" dirty="0" err="1">
                <a:latin typeface="Bradley Hand" pitchFamily="2" charset="77"/>
              </a:rPr>
              <a:t>introduced</a:t>
            </a:r>
            <a:r>
              <a:rPr lang="it-IT" dirty="0">
                <a:latin typeface="Bradley Hand" pitchFamily="2" charset="77"/>
              </a:rPr>
              <a:t> VBA 7 to </a:t>
            </a:r>
            <a:r>
              <a:rPr lang="it-IT" dirty="0" err="1">
                <a:latin typeface="Bradley Hand" pitchFamily="2" charset="77"/>
              </a:rPr>
              <a:t>provide</a:t>
            </a:r>
            <a:r>
              <a:rPr lang="it-IT" dirty="0">
                <a:latin typeface="Bradley Hand" pitchFamily="2" charset="77"/>
              </a:rPr>
              <a:t> </a:t>
            </a:r>
            <a:r>
              <a:rPr lang="it-IT" dirty="0" err="1">
                <a:latin typeface="Bradley Hand" pitchFamily="2" charset="77"/>
              </a:rPr>
              <a:t>extended</a:t>
            </a:r>
            <a:r>
              <a:rPr lang="it-IT" dirty="0">
                <a:latin typeface="Bradley Hand" pitchFamily="2" charset="77"/>
              </a:rPr>
              <a:t> </a:t>
            </a:r>
            <a:r>
              <a:rPr lang="it-IT" dirty="0" err="1">
                <a:latin typeface="Bradley Hand" pitchFamily="2" charset="77"/>
              </a:rPr>
              <a:t>features</a:t>
            </a:r>
            <a:r>
              <a:rPr lang="it-IT" dirty="0">
                <a:latin typeface="Bradley Hand" pitchFamily="2" charset="77"/>
              </a:rPr>
              <a:t> and </a:t>
            </a:r>
            <a:r>
              <a:rPr lang="it-IT" dirty="0" err="1">
                <a:latin typeface="Bradley Hand" pitchFamily="2" charset="77"/>
              </a:rPr>
              <a:t>add</a:t>
            </a:r>
            <a:r>
              <a:rPr lang="it-IT" dirty="0">
                <a:latin typeface="Bradley Hand" pitchFamily="2" charset="77"/>
              </a:rPr>
              <a:t> 64-bit </a:t>
            </a:r>
            <a:r>
              <a:rPr lang="it-IT" dirty="0" err="1">
                <a:latin typeface="Bradley Hand" pitchFamily="2" charset="77"/>
              </a:rPr>
              <a:t>support</a:t>
            </a:r>
            <a:r>
              <a:rPr lang="it-IT" dirty="0">
                <a:latin typeface="Bradley Hand" pitchFamily="2" charset="77"/>
              </a:rPr>
              <a:t>.</a:t>
            </a:r>
            <a:endParaRPr lang="it-IT" baseline="30000" dirty="0">
              <a:latin typeface="Bradley Hand" pitchFamily="2" charset="77"/>
            </a:endParaRPr>
          </a:p>
        </p:txBody>
      </p:sp>
    </p:spTree>
    <p:extLst>
      <p:ext uri="{BB962C8B-B14F-4D97-AF65-F5344CB8AC3E}">
        <p14:creationId xmlns:p14="http://schemas.microsoft.com/office/powerpoint/2010/main" val="17610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par>
                          <p:cTn id="8" fill="hold">
                            <p:stCondLst>
                              <p:cond delay="1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strVal val="#ppt_w*0.70"/>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0.70"/>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38F4F066-5442-6248-820A-DAF50D60AE6C}"/>
              </a:ext>
            </a:extLst>
          </p:cNvPr>
          <p:cNvSpPr/>
          <p:nvPr/>
        </p:nvSpPr>
        <p:spPr>
          <a:xfrm>
            <a:off x="3126680" y="1608479"/>
            <a:ext cx="303436" cy="223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B56C4CD9-3D8C-E248-B196-74554062D9BC}"/>
              </a:ext>
            </a:extLst>
          </p:cNvPr>
          <p:cNvSpPr/>
          <p:nvPr/>
        </p:nvSpPr>
        <p:spPr>
          <a:xfrm>
            <a:off x="3126680" y="1870665"/>
            <a:ext cx="273630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a:extLst>
              <a:ext uri="{FF2B5EF4-FFF2-40B4-BE49-F238E27FC236}">
                <a16:creationId xmlns:a16="http://schemas.microsoft.com/office/drawing/2014/main" id="{0BDA6CD9-E8F6-6344-B196-973FD8C60701}"/>
              </a:ext>
            </a:extLst>
          </p:cNvPr>
          <p:cNvSpPr/>
          <p:nvPr/>
        </p:nvSpPr>
        <p:spPr>
          <a:xfrm>
            <a:off x="3126680" y="2204864"/>
            <a:ext cx="505596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630F12E6-4533-DB46-AF0D-9BFFE051111E}"/>
              </a:ext>
            </a:extLst>
          </p:cNvPr>
          <p:cNvSpPr/>
          <p:nvPr/>
        </p:nvSpPr>
        <p:spPr>
          <a:xfrm>
            <a:off x="3126680" y="3696707"/>
            <a:ext cx="339978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A4EA40EA-7761-7A41-A4A2-B358E1721259}"/>
              </a:ext>
            </a:extLst>
          </p:cNvPr>
          <p:cNvSpPr/>
          <p:nvPr/>
        </p:nvSpPr>
        <p:spPr>
          <a:xfrm>
            <a:off x="6742484" y="2924944"/>
            <a:ext cx="230425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CACA1E76-54CA-7E4A-971D-F5907AEB0C2F}"/>
              </a:ext>
            </a:extLst>
          </p:cNvPr>
          <p:cNvSpPr/>
          <p:nvPr/>
        </p:nvSpPr>
        <p:spPr>
          <a:xfrm>
            <a:off x="3126680" y="2600908"/>
            <a:ext cx="2823716" cy="1044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11277357-CE38-B141-B732-2673EFEBD78A}"/>
              </a:ext>
            </a:extLst>
          </p:cNvPr>
          <p:cNvSpPr txBox="1"/>
          <p:nvPr/>
        </p:nvSpPr>
        <p:spPr>
          <a:xfrm>
            <a:off x="85817" y="3165428"/>
            <a:ext cx="2823716" cy="738664"/>
          </a:xfrm>
          <a:prstGeom prst="rect">
            <a:avLst/>
          </a:prstGeom>
          <a:solidFill>
            <a:srgbClr val="22A3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Sub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short for </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Subroutine.</a:t>
            </a:r>
          </a:p>
          <a:p>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Subroutine -&gt;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one</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or more input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parameters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 </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multiple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results</a:t>
            </a:r>
            <a:endParaRPr lang="it-IT" sz="1400" dirty="0">
              <a:ln w="0"/>
              <a:solidFill>
                <a:schemeClr val="tx1"/>
              </a:solidFill>
              <a:effectLst>
                <a:outerShdw blurRad="38100" dist="19050" dir="2700000" algn="tl" rotWithShape="0">
                  <a:schemeClr val="dk1">
                    <a:alpha val="40000"/>
                  </a:schemeClr>
                </a:outerShdw>
              </a:effectLst>
              <a:latin typeface="Bradley Hand" pitchFamily="2" charset="77"/>
            </a:endParaRPr>
          </a:p>
        </p:txBody>
      </p:sp>
      <p:sp>
        <p:nvSpPr>
          <p:cNvPr id="32" name="CasellaDiTesto 31">
            <a:extLst>
              <a:ext uri="{FF2B5EF4-FFF2-40B4-BE49-F238E27FC236}">
                <a16:creationId xmlns:a16="http://schemas.microsoft.com/office/drawing/2014/main" id="{E5B4FD9F-EE88-7E4A-AA85-CA95967FBD4D}"/>
              </a:ext>
            </a:extLst>
          </p:cNvPr>
          <p:cNvSpPr txBox="1"/>
          <p:nvPr/>
        </p:nvSpPr>
        <p:spPr>
          <a:xfrm>
            <a:off x="85817" y="4399837"/>
            <a:ext cx="1711953" cy="523220"/>
          </a:xfrm>
          <a:prstGeom prst="rect">
            <a:avLst/>
          </a:prstGeom>
          <a:solidFill>
            <a:srgbClr val="0E7C4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Inf</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-&gt;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lower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end </a:t>
            </a:r>
          </a:p>
          <a:p>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Sup</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-&gt;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upper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end</a:t>
            </a:r>
          </a:p>
        </p:txBody>
      </p:sp>
      <p:sp>
        <p:nvSpPr>
          <p:cNvPr id="33" name="CasellaDiTesto 32">
            <a:extLst>
              <a:ext uri="{FF2B5EF4-FFF2-40B4-BE49-F238E27FC236}">
                <a16:creationId xmlns:a16="http://schemas.microsoft.com/office/drawing/2014/main" id="{344106EB-08E7-7747-9531-ED1588DA31CE}"/>
              </a:ext>
            </a:extLst>
          </p:cNvPr>
          <p:cNvSpPr txBox="1"/>
          <p:nvPr/>
        </p:nvSpPr>
        <p:spPr>
          <a:xfrm>
            <a:off x="8398668" y="1798754"/>
            <a:ext cx="3168352" cy="523220"/>
          </a:xfrm>
          <a:prstGeom prst="rect">
            <a:avLst/>
          </a:prstGeom>
          <a:solidFill>
            <a:srgbClr val="34CF88"/>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If</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the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lower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end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the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number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1</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an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error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message</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appears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p>
        </p:txBody>
      </p:sp>
      <p:sp>
        <p:nvSpPr>
          <p:cNvPr id="34" name="CasellaDiTesto 33">
            <a:extLst>
              <a:ext uri="{FF2B5EF4-FFF2-40B4-BE49-F238E27FC236}">
                <a16:creationId xmlns:a16="http://schemas.microsoft.com/office/drawing/2014/main" id="{74518C86-36B6-BF49-AD20-888F99A167EC}"/>
              </a:ext>
            </a:extLst>
          </p:cNvPr>
          <p:cNvSpPr txBox="1"/>
          <p:nvPr/>
        </p:nvSpPr>
        <p:spPr>
          <a:xfrm>
            <a:off x="85817" y="5418802"/>
            <a:ext cx="2823716" cy="523220"/>
          </a:xfrm>
          <a:prstGeom prst="rect">
            <a:avLst/>
          </a:prstGeom>
          <a:solidFill>
            <a:srgbClr val="195D39"/>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The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value</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of x and y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depends</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on </a:t>
            </a:r>
            <a:r>
              <a:rPr lang="it-IT" sz="1400" dirty="0">
                <a:ln w="0"/>
                <a:solidFill>
                  <a:schemeClr val="bg1">
                    <a:lumMod val="85000"/>
                    <a:lumOff val="15000"/>
                  </a:schemeClr>
                </a:solidFill>
                <a:effectLst>
                  <a:outerShdw blurRad="38100" dist="19050" dir="2700000" algn="tl" rotWithShape="0">
                    <a:schemeClr val="dk1">
                      <a:alpha val="40000"/>
                    </a:schemeClr>
                  </a:outerShdw>
                </a:effectLst>
                <a:latin typeface="Bradley Hand" pitchFamily="2" charset="77"/>
              </a:rPr>
              <a:t>the </a:t>
            </a:r>
            <a:r>
              <a:rPr lang="it-IT" sz="1400" dirty="0" err="1">
                <a:ln w="0"/>
                <a:solidFill>
                  <a:schemeClr val="bg1">
                    <a:lumMod val="85000"/>
                    <a:lumOff val="15000"/>
                  </a:schemeClr>
                </a:solidFill>
                <a:effectLst>
                  <a:outerShdw blurRad="38100" dist="19050" dir="2700000" algn="tl" rotWithShape="0">
                    <a:schemeClr val="dk1">
                      <a:alpha val="40000"/>
                    </a:schemeClr>
                  </a:outerShdw>
                </a:effectLst>
                <a:latin typeface="Bradley Hand" pitchFamily="2" charset="77"/>
              </a:rPr>
              <a:t>value</a:t>
            </a:r>
            <a:r>
              <a:rPr lang="it-IT" sz="1400" dirty="0">
                <a:ln w="0"/>
                <a:solidFill>
                  <a:schemeClr val="bg1">
                    <a:lumMod val="85000"/>
                    <a:lumOff val="15000"/>
                  </a:schemeClr>
                </a:solidFill>
                <a:effectLst>
                  <a:outerShdw blurRad="38100" dist="19050" dir="2700000" algn="tl" rotWithShape="0">
                    <a:schemeClr val="dk1">
                      <a:alpha val="40000"/>
                    </a:schemeClr>
                  </a:outerShdw>
                </a:effectLst>
                <a:latin typeface="Bradley Hand" pitchFamily="2" charset="77"/>
              </a:rPr>
              <a:t> of the </a:t>
            </a:r>
            <a:r>
              <a:rPr lang="it-IT" sz="1400" dirty="0" err="1">
                <a:ln w="0"/>
                <a:solidFill>
                  <a:schemeClr val="bg1">
                    <a:lumMod val="85000"/>
                    <a:lumOff val="15000"/>
                  </a:schemeClr>
                </a:solidFill>
                <a:effectLst>
                  <a:outerShdw blurRad="38100" dist="19050" dir="2700000" algn="tl" rotWithShape="0">
                    <a:schemeClr val="dk1">
                      <a:alpha val="40000"/>
                    </a:schemeClr>
                  </a:outerShdw>
                </a:effectLst>
                <a:latin typeface="Bradley Hand" pitchFamily="2" charset="77"/>
              </a:rPr>
              <a:t>parameter</a:t>
            </a:r>
            <a:r>
              <a:rPr lang="it-IT" sz="1400" dirty="0">
                <a:ln w="0"/>
                <a:solidFill>
                  <a:schemeClr val="bg1">
                    <a:lumMod val="85000"/>
                    <a:lumOff val="15000"/>
                  </a:schemeClr>
                </a:solidFill>
                <a:effectLst>
                  <a:outerShdw blurRad="38100" dist="19050" dir="2700000" algn="tl" rotWithShape="0">
                    <a:schemeClr val="dk1">
                      <a:alpha val="40000"/>
                    </a:schemeClr>
                  </a:outerShdw>
                </a:effectLst>
                <a:latin typeface="Bradley Hand" pitchFamily="2" charset="77"/>
              </a:rPr>
              <a:t> </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k</a:t>
            </a:r>
          </a:p>
        </p:txBody>
      </p:sp>
      <p:sp>
        <p:nvSpPr>
          <p:cNvPr id="35" name="CasellaDiTesto 34">
            <a:extLst>
              <a:ext uri="{FF2B5EF4-FFF2-40B4-BE49-F238E27FC236}">
                <a16:creationId xmlns:a16="http://schemas.microsoft.com/office/drawing/2014/main" id="{9C3E17F8-9FC4-8045-A68B-F99964A6F285}"/>
              </a:ext>
            </a:extLst>
          </p:cNvPr>
          <p:cNvSpPr txBox="1"/>
          <p:nvPr/>
        </p:nvSpPr>
        <p:spPr>
          <a:xfrm>
            <a:off x="3343490" y="4726301"/>
            <a:ext cx="3168352" cy="523220"/>
          </a:xfrm>
          <a:prstGeom prst="rect">
            <a:avLst/>
          </a:prstGeom>
          <a:solidFill>
            <a:srgbClr val="0E7C41"/>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If</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inf</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&lt;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sup</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not</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true</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an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error</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message</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appears</a:t>
            </a:r>
            <a:endPar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endParaRPr>
          </a:p>
        </p:txBody>
      </p:sp>
      <p:sp>
        <p:nvSpPr>
          <p:cNvPr id="36" name="CasellaDiTesto 35">
            <a:extLst>
              <a:ext uri="{FF2B5EF4-FFF2-40B4-BE49-F238E27FC236}">
                <a16:creationId xmlns:a16="http://schemas.microsoft.com/office/drawing/2014/main" id="{C1A1341F-5400-044A-B3A6-0636B6C2A96E}"/>
              </a:ext>
            </a:extLst>
          </p:cNvPr>
          <p:cNvSpPr txBox="1"/>
          <p:nvPr/>
        </p:nvSpPr>
        <p:spPr>
          <a:xfrm>
            <a:off x="7246540" y="3914472"/>
            <a:ext cx="2823716" cy="738664"/>
          </a:xfrm>
          <a:prstGeom prst="rect">
            <a:avLst/>
          </a:prstGeom>
          <a:solidFill>
            <a:srgbClr val="22A3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The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button</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can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only</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work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if</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associated</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with the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corresponding</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macro</a:t>
            </a:r>
          </a:p>
        </p:txBody>
      </p:sp>
      <p:sp>
        <p:nvSpPr>
          <p:cNvPr id="2" name="CasellaDiTesto 1">
            <a:extLst>
              <a:ext uri="{FF2B5EF4-FFF2-40B4-BE49-F238E27FC236}">
                <a16:creationId xmlns:a16="http://schemas.microsoft.com/office/drawing/2014/main" id="{3B40CB1A-9F10-B44E-8E2C-416CDB40F33D}"/>
              </a:ext>
            </a:extLst>
          </p:cNvPr>
          <p:cNvSpPr txBox="1"/>
          <p:nvPr/>
        </p:nvSpPr>
        <p:spPr>
          <a:xfrm>
            <a:off x="3034072" y="21590"/>
            <a:ext cx="612068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it-IT" dirty="0"/>
              <a:t>Microsoft Visual Basic – Locus of </a:t>
            </a:r>
            <a:r>
              <a:rPr lang="it-IT" dirty="0" err="1"/>
              <a:t>vertexes</a:t>
            </a:r>
            <a:r>
              <a:rPr lang="it-IT" dirty="0"/>
              <a:t> of </a:t>
            </a:r>
            <a:r>
              <a:rPr lang="it-IT" dirty="0" err="1"/>
              <a:t>parabolas</a:t>
            </a:r>
            <a:r>
              <a:rPr lang="it-IT" dirty="0"/>
              <a:t> family</a:t>
            </a:r>
          </a:p>
        </p:txBody>
      </p:sp>
    </p:spTree>
    <p:extLst>
      <p:ext uri="{BB962C8B-B14F-4D97-AF65-F5344CB8AC3E}">
        <p14:creationId xmlns:p14="http://schemas.microsoft.com/office/powerpoint/2010/main" val="1885817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1250"/>
                                        <p:tgtEl>
                                          <p:spTgt spid="20"/>
                                        </p:tgtEl>
                                      </p:cBhvr>
                                    </p:animEffect>
                                  </p:childTnLst>
                                </p:cTn>
                              </p:par>
                            </p:childTnLst>
                          </p:cTn>
                        </p:par>
                        <p:par>
                          <p:cTn id="8" fill="hold">
                            <p:stCondLst>
                              <p:cond delay="1250"/>
                            </p:stCondLst>
                            <p:childTnLst>
                              <p:par>
                                <p:cTn id="9" presetID="55"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strVal val="#ppt_w*0.70"/>
                                          </p:val>
                                        </p:tav>
                                        <p:tav tm="100000">
                                          <p:val>
                                            <p:strVal val="#ppt_w"/>
                                          </p:val>
                                        </p:tav>
                                      </p:tavLst>
                                    </p:anim>
                                    <p:anim calcmode="lin" valueType="num">
                                      <p:cBhvr>
                                        <p:cTn id="12" dur="1000" fill="hold"/>
                                        <p:tgtEl>
                                          <p:spTgt spid="26"/>
                                        </p:tgtEl>
                                        <p:attrNameLst>
                                          <p:attrName>ppt_h</p:attrName>
                                        </p:attrNameLst>
                                      </p:cBhvr>
                                      <p:tavLst>
                                        <p:tav tm="0">
                                          <p:val>
                                            <p:strVal val="#ppt_h"/>
                                          </p:val>
                                        </p:tav>
                                        <p:tav tm="100000">
                                          <p:val>
                                            <p:strVal val="#ppt_h"/>
                                          </p:val>
                                        </p:tav>
                                      </p:tavLst>
                                    </p:anim>
                                    <p:animEffect transition="in" filter="fade">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0"/>
                                        </p:tgtEl>
                                        <p:attrNameLst>
                                          <p:attrName>style.visibility</p:attrName>
                                        </p:attrNameLst>
                                      </p:cBhvr>
                                      <p:to>
                                        <p:strVal val="hidden"/>
                                      </p:to>
                                    </p:set>
                                  </p:childTnLst>
                                </p:cTn>
                              </p:par>
                              <p:par>
                                <p:cTn id="18" presetID="21"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250"/>
                                        <p:tgtEl>
                                          <p:spTgt spid="21"/>
                                        </p:tgtEl>
                                      </p:cBhvr>
                                    </p:animEffect>
                                  </p:childTnLst>
                                </p:cTn>
                              </p:par>
                            </p:childTnLst>
                          </p:cTn>
                        </p:par>
                        <p:par>
                          <p:cTn id="21" fill="hold">
                            <p:stCondLst>
                              <p:cond delay="1250"/>
                            </p:stCondLst>
                            <p:childTnLst>
                              <p:par>
                                <p:cTn id="22" presetID="55"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1000" fill="hold"/>
                                        <p:tgtEl>
                                          <p:spTgt spid="32"/>
                                        </p:tgtEl>
                                        <p:attrNameLst>
                                          <p:attrName>ppt_w</p:attrName>
                                        </p:attrNameLst>
                                      </p:cBhvr>
                                      <p:tavLst>
                                        <p:tav tm="0">
                                          <p:val>
                                            <p:strVal val="#ppt_w*0.70"/>
                                          </p:val>
                                        </p:tav>
                                        <p:tav tm="100000">
                                          <p:val>
                                            <p:strVal val="#ppt_w"/>
                                          </p:val>
                                        </p:tav>
                                      </p:tavLst>
                                    </p:anim>
                                    <p:anim calcmode="lin" valueType="num">
                                      <p:cBhvr>
                                        <p:cTn id="25" dur="1000" fill="hold"/>
                                        <p:tgtEl>
                                          <p:spTgt spid="32"/>
                                        </p:tgtEl>
                                        <p:attrNameLst>
                                          <p:attrName>ppt_h</p:attrName>
                                        </p:attrNameLst>
                                      </p:cBhvr>
                                      <p:tavLst>
                                        <p:tav tm="0">
                                          <p:val>
                                            <p:strVal val="#ppt_h"/>
                                          </p:val>
                                        </p:tav>
                                        <p:tav tm="100000">
                                          <p:val>
                                            <p:strVal val="#ppt_h"/>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21" presetClass="entr" presetSubtype="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1250"/>
                                        <p:tgtEl>
                                          <p:spTgt spid="22"/>
                                        </p:tgtEl>
                                      </p:cBhvr>
                                    </p:animEffect>
                                  </p:childTnLst>
                                </p:cTn>
                              </p:par>
                            </p:childTnLst>
                          </p:cTn>
                        </p:par>
                        <p:par>
                          <p:cTn id="34" fill="hold">
                            <p:stCondLst>
                              <p:cond delay="1250"/>
                            </p:stCondLst>
                            <p:childTnLst>
                              <p:par>
                                <p:cTn id="35" presetID="55"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0.70"/>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2"/>
                                        </p:tgtEl>
                                        <p:attrNameLst>
                                          <p:attrName>style.visibility</p:attrName>
                                        </p:attrNameLst>
                                      </p:cBhvr>
                                      <p:to>
                                        <p:strVal val="hidden"/>
                                      </p:to>
                                    </p:set>
                                  </p:childTnLst>
                                </p:cTn>
                              </p:par>
                              <p:par>
                                <p:cTn id="44" presetID="21" presetClass="entr" presetSubtype="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1250"/>
                                        <p:tgtEl>
                                          <p:spTgt spid="25"/>
                                        </p:tgtEl>
                                      </p:cBhvr>
                                    </p:animEffect>
                                  </p:childTnLst>
                                </p:cTn>
                              </p:par>
                            </p:childTnLst>
                          </p:cTn>
                        </p:par>
                        <p:par>
                          <p:cTn id="47" fill="hold">
                            <p:stCondLst>
                              <p:cond delay="1250"/>
                            </p:stCondLst>
                            <p:childTnLst>
                              <p:par>
                                <p:cTn id="48" presetID="55"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0.70"/>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21" presetClass="entr" presetSubtype="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heel(1)">
                                      <p:cBhvr>
                                        <p:cTn id="59" dur="1250"/>
                                        <p:tgtEl>
                                          <p:spTgt spid="23"/>
                                        </p:tgtEl>
                                      </p:cBhvr>
                                    </p:animEffect>
                                  </p:childTnLst>
                                </p:cTn>
                              </p:par>
                            </p:childTnLst>
                          </p:cTn>
                        </p:par>
                        <p:par>
                          <p:cTn id="60" fill="hold">
                            <p:stCondLst>
                              <p:cond delay="1250"/>
                            </p:stCondLst>
                            <p:childTnLst>
                              <p:par>
                                <p:cTn id="61" presetID="55"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21" presetClass="entr" presetSubtype="1"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heel(1)">
                                      <p:cBhvr>
                                        <p:cTn id="72" dur="1250"/>
                                        <p:tgtEl>
                                          <p:spTgt spid="24"/>
                                        </p:tgtEl>
                                      </p:cBhvr>
                                    </p:animEffect>
                                  </p:childTnLst>
                                </p:cTn>
                              </p:par>
                            </p:childTnLst>
                          </p:cTn>
                        </p:par>
                        <p:par>
                          <p:cTn id="73" fill="hold">
                            <p:stCondLst>
                              <p:cond delay="1250"/>
                            </p:stCondLst>
                            <p:childTnLst>
                              <p:par>
                                <p:cTn id="74" presetID="55"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1000" fill="hold"/>
                                        <p:tgtEl>
                                          <p:spTgt spid="36"/>
                                        </p:tgtEl>
                                        <p:attrNameLst>
                                          <p:attrName>ppt_w</p:attrName>
                                        </p:attrNameLst>
                                      </p:cBhvr>
                                      <p:tavLst>
                                        <p:tav tm="0">
                                          <p:val>
                                            <p:strVal val="#ppt_w*0.70"/>
                                          </p:val>
                                        </p:tav>
                                        <p:tav tm="100000">
                                          <p:val>
                                            <p:strVal val="#ppt_w"/>
                                          </p:val>
                                        </p:tav>
                                      </p:tavLst>
                                    </p:anim>
                                    <p:anim calcmode="lin" valueType="num">
                                      <p:cBhvr>
                                        <p:cTn id="77" dur="1000" fill="hold"/>
                                        <p:tgtEl>
                                          <p:spTgt spid="36"/>
                                        </p:tgtEl>
                                        <p:attrNameLst>
                                          <p:attrName>ppt_h</p:attrName>
                                        </p:attrNameLst>
                                      </p:cBhvr>
                                      <p:tavLst>
                                        <p:tav tm="0">
                                          <p:val>
                                            <p:strVal val="#ppt_h"/>
                                          </p:val>
                                        </p:tav>
                                        <p:tav tm="100000">
                                          <p:val>
                                            <p:strVal val="#ppt_h"/>
                                          </p:val>
                                        </p:tav>
                                      </p:tavLst>
                                    </p:anim>
                                    <p:animEffect transition="in" filter="fade">
                                      <p:cBhvr>
                                        <p:cTn id="78" dur="10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32"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 mate.mov" descr="REC mate.mov">
            <a:hlinkClick r:id="" action="ppaction://media"/>
            <a:extLst>
              <a:ext uri="{FF2B5EF4-FFF2-40B4-BE49-F238E27FC236}">
                <a16:creationId xmlns:a16="http://schemas.microsoft.com/office/drawing/2014/main" id="{002B6A53-DAC4-5A4C-B43E-A9E781BAF0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1357" y="292474"/>
            <a:ext cx="11106109" cy="6273052"/>
          </a:xfrm>
        </p:spPr>
      </p:pic>
    </p:spTree>
    <p:extLst>
      <p:ext uri="{BB962C8B-B14F-4D97-AF65-F5344CB8AC3E}">
        <p14:creationId xmlns:p14="http://schemas.microsoft.com/office/powerpoint/2010/main" val="38200213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6039711-0697-C84C-8C65-DB53388C19DB}"/>
              </a:ext>
            </a:extLst>
          </p:cNvPr>
          <p:cNvSpPr txBox="1"/>
          <p:nvPr/>
        </p:nvSpPr>
        <p:spPr>
          <a:xfrm>
            <a:off x="7678588" y="2276872"/>
            <a:ext cx="2823716" cy="523220"/>
          </a:xfrm>
          <a:prstGeom prst="rect">
            <a:avLst/>
          </a:prstGeom>
          <a:solidFill>
            <a:srgbClr val="22A366"/>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Function</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-&gt;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one</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or more input </a:t>
            </a:r>
            <a:r>
              <a:rPr lang="it-IT" sz="1400" dirty="0" err="1">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parameters</a:t>
            </a:r>
            <a:r>
              <a:rPr lang="it-IT" sz="1400" dirty="0">
                <a:ln w="0"/>
                <a:solidFill>
                  <a:schemeClr val="bg1">
                    <a:lumMod val="75000"/>
                    <a:lumOff val="25000"/>
                  </a:schemeClr>
                </a:solidFill>
                <a:effectLst>
                  <a:outerShdw blurRad="38100" dist="19050" dir="2700000" algn="tl" rotWithShape="0">
                    <a:schemeClr val="dk1">
                      <a:alpha val="40000"/>
                    </a:schemeClr>
                  </a:outerShdw>
                </a:effectLst>
                <a:latin typeface="Bradley Hand" pitchFamily="2" charset="77"/>
              </a:rPr>
              <a:t> =</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one</a:t>
            </a:r>
            <a:r>
              <a:rPr lang="it-IT" sz="1400" dirty="0">
                <a:ln w="0"/>
                <a:solidFill>
                  <a:schemeClr val="tx1"/>
                </a:solidFill>
                <a:effectLst>
                  <a:outerShdw blurRad="38100" dist="19050" dir="2700000" algn="tl" rotWithShape="0">
                    <a:schemeClr val="dk1">
                      <a:alpha val="40000"/>
                    </a:schemeClr>
                  </a:outerShdw>
                </a:effectLst>
                <a:latin typeface="Bradley Hand" pitchFamily="2" charset="77"/>
              </a:rPr>
              <a:t> </a:t>
            </a:r>
            <a:r>
              <a:rPr lang="it-IT" sz="1400" dirty="0" err="1">
                <a:ln w="0"/>
                <a:solidFill>
                  <a:schemeClr val="tx1"/>
                </a:solidFill>
                <a:effectLst>
                  <a:outerShdw blurRad="38100" dist="19050" dir="2700000" algn="tl" rotWithShape="0">
                    <a:schemeClr val="dk1">
                      <a:alpha val="40000"/>
                    </a:schemeClr>
                  </a:outerShdw>
                </a:effectLst>
                <a:latin typeface="Bradley Hand" pitchFamily="2" charset="77"/>
              </a:rPr>
              <a:t>solution</a:t>
            </a:r>
            <a:endParaRPr lang="it-IT" sz="1400" dirty="0">
              <a:ln w="0"/>
              <a:solidFill>
                <a:schemeClr val="tx1"/>
              </a:solidFill>
              <a:effectLst>
                <a:outerShdw blurRad="38100" dist="19050" dir="2700000" algn="tl" rotWithShape="0">
                  <a:schemeClr val="dk1">
                    <a:alpha val="40000"/>
                  </a:schemeClr>
                </a:outerShdw>
              </a:effectLst>
              <a:latin typeface="Bradley Hand" pitchFamily="2" charset="77"/>
            </a:endParaRPr>
          </a:p>
        </p:txBody>
      </p:sp>
      <p:sp>
        <p:nvSpPr>
          <p:cNvPr id="5" name="Rettangolo 4">
            <a:extLst>
              <a:ext uri="{FF2B5EF4-FFF2-40B4-BE49-F238E27FC236}">
                <a16:creationId xmlns:a16="http://schemas.microsoft.com/office/drawing/2014/main" id="{ADA6D4A6-8C12-8D48-8F07-DFC85DF6B751}"/>
              </a:ext>
            </a:extLst>
          </p:cNvPr>
          <p:cNvSpPr/>
          <p:nvPr/>
        </p:nvSpPr>
        <p:spPr>
          <a:xfrm>
            <a:off x="3214092" y="1268760"/>
            <a:ext cx="648072" cy="295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5BDCD395-75F9-5040-A3F5-2CDCF02DD8C4}"/>
              </a:ext>
            </a:extLst>
          </p:cNvPr>
          <p:cNvSpPr txBox="1"/>
          <p:nvPr/>
        </p:nvSpPr>
        <p:spPr>
          <a:xfrm>
            <a:off x="3700146" y="0"/>
            <a:ext cx="478853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it-IT" dirty="0"/>
              <a:t>Microsoft Visual Basic – The </a:t>
            </a:r>
            <a:r>
              <a:rPr lang="it-IT" dirty="0" err="1"/>
              <a:t>range</a:t>
            </a:r>
            <a:r>
              <a:rPr lang="it-IT" dirty="0"/>
              <a:t> of a </a:t>
            </a:r>
            <a:r>
              <a:rPr lang="it-IT" dirty="0" err="1"/>
              <a:t>projectile</a:t>
            </a:r>
            <a:endParaRPr lang="it-IT" dirty="0"/>
          </a:p>
        </p:txBody>
      </p:sp>
    </p:spTree>
    <p:extLst>
      <p:ext uri="{BB962C8B-B14F-4D97-AF65-F5344CB8AC3E}">
        <p14:creationId xmlns:p14="http://schemas.microsoft.com/office/powerpoint/2010/main" val="426191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250"/>
                                        <p:tgtEl>
                                          <p:spTgt spid="5"/>
                                        </p:tgtEl>
                                      </p:cBhvr>
                                    </p:animEffect>
                                  </p:childTnLst>
                                </p:cTn>
                              </p:par>
                            </p:childTnLst>
                          </p:cTn>
                        </p:par>
                        <p:par>
                          <p:cTn id="8" fill="hold">
                            <p:stCondLst>
                              <p:cond delay="125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unnel blu digitale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885_TF02895261_TF02895261.potx" id="{E5890FEB-C08F-4B20-AFC8-EDED03211146}" vid="{8B73CB74-F9A9-47B8-B72A-01F97D003923}"/>
    </a:ext>
  </a:extLst>
</a:theme>
</file>

<file path=ppt/theme/theme2.xml><?xml version="1.0" encoding="utf-8"?>
<a:theme xmlns:a="http://schemas.openxmlformats.org/drawingml/2006/main" name="Tema di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3.xml><?xml version="1.0" encoding="utf-8"?>
<ds:datastoreItem xmlns:ds="http://schemas.openxmlformats.org/officeDocument/2006/customXml" ds:itemID="{00E41224-0370-4595-877C-23316CD80004}">
  <ds:schemaRefs>
    <ds:schemaRef ds:uri="http://schemas.microsoft.com/office/2006/metadata/propertie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Tunnel blu digitale 16x9</Template>
  <TotalTime>439</TotalTime>
  <Words>544</Words>
  <Application>Microsoft Office PowerPoint</Application>
  <PresentationFormat>Personalizzato</PresentationFormat>
  <Paragraphs>50</Paragraphs>
  <Slides>11</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Bradley Hand</vt:lpstr>
      <vt:lpstr>Chalkduster</vt:lpstr>
      <vt:lpstr>Corbel</vt:lpstr>
      <vt:lpstr>Gill Sans</vt:lpstr>
      <vt:lpstr>Times New Roman</vt:lpstr>
      <vt:lpstr>Tunnel blu digitale 16x9</vt:lpstr>
      <vt:lpstr>Erasmus+ Program – Strategic Partnership Project Nr: 2018-1-RO01-KA229-049348_1 </vt:lpstr>
      <vt:lpstr>Visual Basic for Applications</vt:lpstr>
      <vt:lpstr>Presentazione standard di PowerPoint</vt:lpstr>
      <vt:lpstr>Presentazione standard di PowerPoint</vt:lpstr>
      <vt:lpstr> Derivative languages</vt:lpstr>
      <vt:lpstr> Derivative languages</vt:lpstr>
      <vt:lpstr>Presentazione standard di PowerPoint</vt:lpstr>
      <vt:lpstr>Presentazione standard di PowerPoint</vt:lpstr>
      <vt:lpstr>Presentazione standard di PowerPoint</vt:lpstr>
      <vt:lpstr>Presentazione standard di PowerPoint</vt:lpstr>
      <vt:lpstr>The end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Basic for Applications</dc:title>
  <dc:subject/>
  <dc:creator>Emanuele Nasso</dc:creator>
  <cp:keywords/>
  <dc:description/>
  <cp:lastModifiedBy>Arianna</cp:lastModifiedBy>
  <cp:revision>39</cp:revision>
  <dcterms:created xsi:type="dcterms:W3CDTF">2020-11-20T14:42:50Z</dcterms:created>
  <dcterms:modified xsi:type="dcterms:W3CDTF">2020-12-07T14:00:02Z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